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67" r:id="rId5"/>
    <p:sldId id="265" r:id="rId6"/>
    <p:sldId id="266" r:id="rId7"/>
    <p:sldId id="268" r:id="rId8"/>
    <p:sldId id="259" r:id="rId9"/>
    <p:sldId id="269" r:id="rId10"/>
    <p:sldId id="272" r:id="rId11"/>
    <p:sldId id="270" r:id="rId12"/>
    <p:sldId id="271" r:id="rId13"/>
    <p:sldId id="273" r:id="rId14"/>
    <p:sldId id="260" r:id="rId15"/>
    <p:sldId id="264" r:id="rId16"/>
    <p:sldId id="275"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CA"/>
    <a:srgbClr val="D96886"/>
    <a:srgbClr val="FAD9BF"/>
    <a:srgbClr val="D0E7CE"/>
    <a:srgbClr val="5B38FF"/>
    <a:srgbClr val="9DD7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55"/>
    <p:restoredTop sz="94751"/>
  </p:normalViewPr>
  <p:slideViewPr>
    <p:cSldViewPr snapToGrid="0" snapToObjects="1">
      <p:cViewPr varScale="1">
        <p:scale>
          <a:sx n="81" d="100"/>
          <a:sy n="81" d="100"/>
        </p:scale>
        <p:origin x="31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E34F8-A9B1-F149-9EF9-D21697F2593A}" type="datetimeFigureOut">
              <a:rPr lang="nl-NL" smtClean="0"/>
              <a:t>31-7-2020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E6905A-9434-154F-8DA7-3913F9428DA9}" type="slidenum">
              <a:rPr lang="nl-NL" smtClean="0"/>
              <a:t>‹#›</a:t>
            </a:fld>
            <a:endParaRPr lang="nl-NL"/>
          </a:p>
        </p:txBody>
      </p:sp>
    </p:spTree>
    <p:extLst>
      <p:ext uri="{BB962C8B-B14F-4D97-AF65-F5344CB8AC3E}">
        <p14:creationId xmlns:p14="http://schemas.microsoft.com/office/powerpoint/2010/main" val="1874238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CE6905A-9434-154F-8DA7-3913F9428DA9}" type="slidenum">
              <a:rPr lang="nl-NL" smtClean="0"/>
              <a:t>12</a:t>
            </a:fld>
            <a:endParaRPr lang="nl-NL"/>
          </a:p>
        </p:txBody>
      </p:sp>
    </p:spTree>
    <p:extLst>
      <p:ext uri="{BB962C8B-B14F-4D97-AF65-F5344CB8AC3E}">
        <p14:creationId xmlns:p14="http://schemas.microsoft.com/office/powerpoint/2010/main" val="47654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CE6905A-9434-154F-8DA7-3913F9428DA9}" type="slidenum">
              <a:rPr lang="nl-NL" smtClean="0"/>
              <a:t>14</a:t>
            </a:fld>
            <a:endParaRPr lang="nl-NL"/>
          </a:p>
        </p:txBody>
      </p:sp>
    </p:spTree>
    <p:extLst>
      <p:ext uri="{BB962C8B-B14F-4D97-AF65-F5344CB8AC3E}">
        <p14:creationId xmlns:p14="http://schemas.microsoft.com/office/powerpoint/2010/main" val="1043209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Titelstijl van model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BD2A102A-22F1-3347-8B3E-99307A7F0E54}" type="datetimeFigureOut">
              <a:rPr lang="nl-NL" smtClean="0"/>
              <a:t>31-7-2020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E3A7B2A-DD32-0041-AADC-116BD589F6BB}" type="slidenum">
              <a:rPr lang="nl-NL" smtClean="0"/>
              <a:t>‹#›</a:t>
            </a:fld>
            <a:endParaRPr lang="nl-NL"/>
          </a:p>
        </p:txBody>
      </p:sp>
    </p:spTree>
    <p:extLst>
      <p:ext uri="{BB962C8B-B14F-4D97-AF65-F5344CB8AC3E}">
        <p14:creationId xmlns:p14="http://schemas.microsoft.com/office/powerpoint/2010/main" val="366851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D2A102A-22F1-3347-8B3E-99307A7F0E54}" type="datetimeFigureOut">
              <a:rPr lang="nl-NL" smtClean="0"/>
              <a:t>31-7-2020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E3A7B2A-DD32-0041-AADC-116BD589F6BB}" type="slidenum">
              <a:rPr lang="nl-NL" smtClean="0"/>
              <a:t>‹#›</a:t>
            </a:fld>
            <a:endParaRPr lang="nl-NL"/>
          </a:p>
        </p:txBody>
      </p:sp>
    </p:spTree>
    <p:extLst>
      <p:ext uri="{BB962C8B-B14F-4D97-AF65-F5344CB8AC3E}">
        <p14:creationId xmlns:p14="http://schemas.microsoft.com/office/powerpoint/2010/main" val="157353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D2A102A-22F1-3347-8B3E-99307A7F0E54}" type="datetimeFigureOut">
              <a:rPr lang="nl-NL" smtClean="0"/>
              <a:t>31-7-2020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E3A7B2A-DD32-0041-AADC-116BD589F6BB}" type="slidenum">
              <a:rPr lang="nl-NL" smtClean="0"/>
              <a:t>‹#›</a:t>
            </a:fld>
            <a:endParaRPr lang="nl-NL"/>
          </a:p>
        </p:txBody>
      </p:sp>
    </p:spTree>
    <p:extLst>
      <p:ext uri="{BB962C8B-B14F-4D97-AF65-F5344CB8AC3E}">
        <p14:creationId xmlns:p14="http://schemas.microsoft.com/office/powerpoint/2010/main" val="114959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D2A102A-22F1-3347-8B3E-99307A7F0E54}" type="datetimeFigureOut">
              <a:rPr lang="nl-NL" smtClean="0"/>
              <a:t>31-7-2020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E3A7B2A-DD32-0041-AADC-116BD589F6BB}" type="slidenum">
              <a:rPr lang="nl-NL" smtClean="0"/>
              <a:t>‹#›</a:t>
            </a:fld>
            <a:endParaRPr lang="nl-NL"/>
          </a:p>
        </p:txBody>
      </p:sp>
    </p:spTree>
    <p:extLst>
      <p:ext uri="{BB962C8B-B14F-4D97-AF65-F5344CB8AC3E}">
        <p14:creationId xmlns:p14="http://schemas.microsoft.com/office/powerpoint/2010/main" val="67508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Titelstijl van model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p>
            <a:fld id="{BD2A102A-22F1-3347-8B3E-99307A7F0E54}" type="datetimeFigureOut">
              <a:rPr lang="nl-NL" smtClean="0"/>
              <a:t>31-7-2020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E3A7B2A-DD32-0041-AADC-116BD589F6BB}" type="slidenum">
              <a:rPr lang="nl-NL" smtClean="0"/>
              <a:t>‹#›</a:t>
            </a:fld>
            <a:endParaRPr lang="nl-NL"/>
          </a:p>
        </p:txBody>
      </p:sp>
    </p:spTree>
    <p:extLst>
      <p:ext uri="{BB962C8B-B14F-4D97-AF65-F5344CB8AC3E}">
        <p14:creationId xmlns:p14="http://schemas.microsoft.com/office/powerpoint/2010/main" val="1421362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BD2A102A-22F1-3347-8B3E-99307A7F0E54}" type="datetimeFigureOut">
              <a:rPr lang="nl-NL" smtClean="0"/>
              <a:t>31-7-2020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E3A7B2A-DD32-0041-AADC-116BD589F6BB}" type="slidenum">
              <a:rPr lang="nl-NL" smtClean="0"/>
              <a:t>‹#›</a:t>
            </a:fld>
            <a:endParaRPr lang="nl-NL"/>
          </a:p>
        </p:txBody>
      </p:sp>
    </p:spTree>
    <p:extLst>
      <p:ext uri="{BB962C8B-B14F-4D97-AF65-F5344CB8AC3E}">
        <p14:creationId xmlns:p14="http://schemas.microsoft.com/office/powerpoint/2010/main" val="237313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Titelstijl van model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BD2A102A-22F1-3347-8B3E-99307A7F0E54}" type="datetimeFigureOut">
              <a:rPr lang="nl-NL" smtClean="0"/>
              <a:t>31-7-2020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CE3A7B2A-DD32-0041-AADC-116BD589F6BB}" type="slidenum">
              <a:rPr lang="nl-NL" smtClean="0"/>
              <a:t>‹#›</a:t>
            </a:fld>
            <a:endParaRPr lang="nl-NL"/>
          </a:p>
        </p:txBody>
      </p:sp>
    </p:spTree>
    <p:extLst>
      <p:ext uri="{BB962C8B-B14F-4D97-AF65-F5344CB8AC3E}">
        <p14:creationId xmlns:p14="http://schemas.microsoft.com/office/powerpoint/2010/main" val="657836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p:txBody>
          <a:bodyPr/>
          <a:lstStyle/>
          <a:p>
            <a:fld id="{BD2A102A-22F1-3347-8B3E-99307A7F0E54}" type="datetimeFigureOut">
              <a:rPr lang="nl-NL" smtClean="0"/>
              <a:t>31-7-2020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CE3A7B2A-DD32-0041-AADC-116BD589F6BB}" type="slidenum">
              <a:rPr lang="nl-NL" smtClean="0"/>
              <a:t>‹#›</a:t>
            </a:fld>
            <a:endParaRPr lang="nl-NL"/>
          </a:p>
        </p:txBody>
      </p:sp>
    </p:spTree>
    <p:extLst>
      <p:ext uri="{BB962C8B-B14F-4D97-AF65-F5344CB8AC3E}">
        <p14:creationId xmlns:p14="http://schemas.microsoft.com/office/powerpoint/2010/main" val="101940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D2A102A-22F1-3347-8B3E-99307A7F0E54}" type="datetimeFigureOut">
              <a:rPr lang="nl-NL" smtClean="0"/>
              <a:t>31-7-2020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CE3A7B2A-DD32-0041-AADC-116BD589F6BB}" type="slidenum">
              <a:rPr lang="nl-NL" smtClean="0"/>
              <a:t>‹#›</a:t>
            </a:fld>
            <a:endParaRPr lang="nl-NL"/>
          </a:p>
        </p:txBody>
      </p:sp>
    </p:spTree>
    <p:extLst>
      <p:ext uri="{BB962C8B-B14F-4D97-AF65-F5344CB8AC3E}">
        <p14:creationId xmlns:p14="http://schemas.microsoft.com/office/powerpoint/2010/main" val="440104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Titelstijl van model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BD2A102A-22F1-3347-8B3E-99307A7F0E54}" type="datetimeFigureOut">
              <a:rPr lang="nl-NL" smtClean="0"/>
              <a:t>31-7-2020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E3A7B2A-DD32-0041-AADC-116BD589F6BB}" type="slidenum">
              <a:rPr lang="nl-NL" smtClean="0"/>
              <a:t>‹#›</a:t>
            </a:fld>
            <a:endParaRPr lang="nl-NL"/>
          </a:p>
        </p:txBody>
      </p:sp>
    </p:spTree>
    <p:extLst>
      <p:ext uri="{BB962C8B-B14F-4D97-AF65-F5344CB8AC3E}">
        <p14:creationId xmlns:p14="http://schemas.microsoft.com/office/powerpoint/2010/main" val="906281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Titelstijl van model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BD2A102A-22F1-3347-8B3E-99307A7F0E54}" type="datetimeFigureOut">
              <a:rPr lang="nl-NL" smtClean="0"/>
              <a:t>31-7-2020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E3A7B2A-DD32-0041-AADC-116BD589F6BB}" type="slidenum">
              <a:rPr lang="nl-NL" smtClean="0"/>
              <a:t>‹#›</a:t>
            </a:fld>
            <a:endParaRPr lang="nl-NL"/>
          </a:p>
        </p:txBody>
      </p:sp>
    </p:spTree>
    <p:extLst>
      <p:ext uri="{BB962C8B-B14F-4D97-AF65-F5344CB8AC3E}">
        <p14:creationId xmlns:p14="http://schemas.microsoft.com/office/powerpoint/2010/main" val="1919885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DD7EB"/>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2A102A-22F1-3347-8B3E-99307A7F0E54}" type="datetimeFigureOut">
              <a:rPr lang="nl-NL" smtClean="0"/>
              <a:t>31-7-2020</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A7B2A-DD32-0041-AADC-116BD589F6BB}" type="slidenum">
              <a:rPr lang="nl-NL" smtClean="0"/>
              <a:t>‹#›</a:t>
            </a:fld>
            <a:endParaRPr lang="nl-NL"/>
          </a:p>
        </p:txBody>
      </p:sp>
    </p:spTree>
    <p:extLst>
      <p:ext uri="{BB962C8B-B14F-4D97-AF65-F5344CB8AC3E}">
        <p14:creationId xmlns:p14="http://schemas.microsoft.com/office/powerpoint/2010/main" val="2088985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youtu.be/lI1-pq1F9p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519374"/>
            <a:ext cx="9144000" cy="2387600"/>
          </a:xfrm>
        </p:spPr>
        <p:txBody>
          <a:bodyPr>
            <a:normAutofit/>
          </a:bodyPr>
          <a:lstStyle/>
          <a:p>
            <a:r>
              <a:rPr lang="nl-NL" sz="6600" b="1" dirty="0" smtClean="0">
                <a:solidFill>
                  <a:schemeClr val="bg1"/>
                </a:solidFill>
                <a:effectLst>
                  <a:outerShdw blurRad="38100" dist="38100" dir="2700000" algn="tl">
                    <a:srgbClr val="000000">
                      <a:alpha val="43137"/>
                    </a:srgbClr>
                  </a:outerShdw>
                </a:effectLst>
                <a:latin typeface="Helvetica" panose="020B0604020202020204" pitchFamily="34" charset="0"/>
                <a:ea typeface="Bakerie Smooth" charset="0"/>
                <a:cs typeface="Helvetica" panose="020B0604020202020204" pitchFamily="34" charset="0"/>
              </a:rPr>
              <a:t>ZOETE</a:t>
            </a:r>
            <a:r>
              <a:rPr lang="nl-NL" sz="6600" dirty="0" smtClean="0">
                <a:solidFill>
                  <a:schemeClr val="bg1"/>
                </a:solidFill>
                <a:latin typeface="Freestyle Script" panose="030804020302050B0404" pitchFamily="66" charset="0"/>
                <a:ea typeface="Bakerie Smooth" charset="0"/>
                <a:cs typeface="Bakerie Smooth" charset="0"/>
              </a:rPr>
              <a:t> </a:t>
            </a:r>
            <a:r>
              <a:rPr lang="nl-NL" sz="6600" b="1" spc="300" dirty="0" smtClean="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rPr>
              <a:t>SPREEKBEURT</a:t>
            </a:r>
            <a:endParaRPr lang="nl-NL" sz="6600" b="1" spc="300" dirty="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endParaRPr>
          </a:p>
        </p:txBody>
      </p:sp>
      <p:sp>
        <p:nvSpPr>
          <p:cNvPr id="3" name="Ondertitel 2"/>
          <p:cNvSpPr>
            <a:spLocks noGrp="1"/>
          </p:cNvSpPr>
          <p:nvPr>
            <p:ph type="subTitle" idx="1"/>
          </p:nvPr>
        </p:nvSpPr>
        <p:spPr>
          <a:xfrm>
            <a:off x="0" y="3089658"/>
            <a:ext cx="12047623" cy="1655762"/>
          </a:xfrm>
        </p:spPr>
        <p:txBody>
          <a:bodyPr>
            <a:normAutofit/>
          </a:bodyPr>
          <a:lstStyle/>
          <a:p>
            <a:r>
              <a:rPr lang="nl-NL" sz="5400" dirty="0" smtClean="0">
                <a:solidFill>
                  <a:schemeClr val="bg1"/>
                </a:solidFill>
                <a:effectLst>
                  <a:outerShdw blurRad="38100" dist="38100" dir="2700000" algn="tl">
                    <a:srgbClr val="000000">
                      <a:alpha val="43137"/>
                    </a:srgbClr>
                  </a:outerShdw>
                </a:effectLst>
                <a:latin typeface="Freestyle Script" panose="030804020302050B0404" pitchFamily="66" charset="0"/>
                <a:ea typeface="Helvetica" charset="0"/>
                <a:cs typeface="Helvetica" charset="0"/>
              </a:rPr>
              <a:t>OVER</a:t>
            </a:r>
            <a:r>
              <a:rPr lang="nl-NL" sz="5400" i="1" dirty="0">
                <a:solidFill>
                  <a:schemeClr val="bg1"/>
                </a:solidFill>
                <a:latin typeface="Helvetica" charset="0"/>
                <a:ea typeface="Helvetica" charset="0"/>
                <a:cs typeface="Helvetica" charset="0"/>
              </a:rPr>
              <a:t> </a:t>
            </a:r>
            <a:r>
              <a:rPr lang="nl-NL" sz="5400" b="1" spc="300" dirty="0" smtClean="0">
                <a:solidFill>
                  <a:schemeClr val="bg1"/>
                </a:solidFill>
                <a:effectLst>
                  <a:outerShdw blurRad="38100" dist="38100" dir="2700000" algn="tl">
                    <a:srgbClr val="000000">
                      <a:alpha val="43137"/>
                    </a:srgbClr>
                  </a:outerShdw>
                </a:effectLst>
                <a:latin typeface="Helvetica" panose="020B0604020202020204" pitchFamily="34" charset="0"/>
                <a:ea typeface="Noteworthy Light" charset="0"/>
                <a:cs typeface="Helvetica" panose="020B0604020202020204" pitchFamily="34" charset="0"/>
              </a:rPr>
              <a:t>TIENSE SUIKER</a:t>
            </a:r>
            <a:endParaRPr lang="nl-NL" sz="5400" b="1" spc="300" dirty="0">
              <a:solidFill>
                <a:schemeClr val="bg1"/>
              </a:solidFill>
              <a:effectLst>
                <a:outerShdw blurRad="38100" dist="38100" dir="2700000" algn="tl">
                  <a:srgbClr val="000000">
                    <a:alpha val="43137"/>
                  </a:srgbClr>
                </a:outerShdw>
              </a:effectLst>
              <a:latin typeface="Helvetica" panose="020B0604020202020204" pitchFamily="34" charset="0"/>
              <a:ea typeface="Noteworthy Light" charset="0"/>
              <a:cs typeface="Helvetica" panose="020B0604020202020204" pitchFamily="34" charset="0"/>
            </a:endParaRPr>
          </a:p>
        </p:txBody>
      </p:sp>
      <p:sp>
        <p:nvSpPr>
          <p:cNvPr id="4" name="Tekstvak 3"/>
          <p:cNvSpPr txBox="1"/>
          <p:nvPr/>
        </p:nvSpPr>
        <p:spPr>
          <a:xfrm>
            <a:off x="5630779" y="7483642"/>
            <a:ext cx="184731" cy="369332"/>
          </a:xfrm>
          <a:prstGeom prst="rect">
            <a:avLst/>
          </a:prstGeom>
          <a:pattFill prst="pct90">
            <a:fgClr>
              <a:srgbClr val="9DD7EB"/>
            </a:fgClr>
            <a:bgClr>
              <a:schemeClr val="bg1"/>
            </a:bgClr>
          </a:pattFill>
        </p:spPr>
        <p:txBody>
          <a:bodyPr wrap="none" rtlCol="0">
            <a:spAutoFit/>
          </a:bodyPr>
          <a:lstStyle/>
          <a:p>
            <a:endParaRPr lang="nl-NL"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483" y="246061"/>
            <a:ext cx="1368555" cy="175260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0144" y="2906974"/>
            <a:ext cx="2315712" cy="3664424"/>
          </a:xfrm>
          <a:prstGeom prst="rect">
            <a:avLst/>
          </a:prstGeom>
        </p:spPr>
      </p:pic>
    </p:spTree>
    <p:extLst>
      <p:ext uri="{BB962C8B-B14F-4D97-AF65-F5344CB8AC3E}">
        <p14:creationId xmlns:p14="http://schemas.microsoft.com/office/powerpoint/2010/main" val="241525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0E7CE"/>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7200" dirty="0" smtClean="0">
                <a:latin typeface="Freestyle Script" panose="030804020302050B0404" pitchFamily="66" charset="0"/>
                <a:ea typeface="Noteworthy Light" charset="0"/>
                <a:cs typeface="Noteworthy Light" charset="0"/>
              </a:rPr>
              <a:t>Het productieproces van bietsuiker</a:t>
            </a:r>
            <a:endParaRPr lang="nl-NL" sz="7200" dirty="0">
              <a:latin typeface="Freestyle Script" panose="030804020302050B0404" pitchFamily="66" charset="0"/>
              <a:ea typeface="Noteworthy Light" charset="0"/>
              <a:cs typeface="Noteworthy Light" charset="0"/>
            </a:endParaRPr>
          </a:p>
        </p:txBody>
      </p:sp>
      <p:sp>
        <p:nvSpPr>
          <p:cNvPr id="3" name="Tijdelijke aanduiding voor inhoud 2"/>
          <p:cNvSpPr>
            <a:spLocks noGrp="1"/>
          </p:cNvSpPr>
          <p:nvPr>
            <p:ph idx="1"/>
          </p:nvPr>
        </p:nvSpPr>
        <p:spPr/>
        <p:txBody>
          <a:bodyPr>
            <a:normAutofit/>
          </a:bodyPr>
          <a:lstStyle/>
          <a:p>
            <a:pPr marL="0" indent="0" algn="just">
              <a:lnSpc>
                <a:spcPct val="100000"/>
              </a:lnSpc>
              <a:buNone/>
            </a:pPr>
            <a:r>
              <a:rPr lang="nl-NL" sz="2400" dirty="0">
                <a:latin typeface="Helvetica" charset="0"/>
                <a:ea typeface="Helvetica" charset="0"/>
                <a:cs typeface="Helvetica" charset="0"/>
              </a:rPr>
              <a:t>(1) Na de oogst van de suikerbiet wordt de meeste aarde al op het veld verwijderd. Dit betekent minder gewicht en dus ook een zuiniger transport. (2) Nadien worden de bieten gewassen en gesneden tot snijdsels — kleinere stukken biet. (3) Daarna volgt de diffusie, waarbij het gebruikte water steeds meer suiker gaat bevatten. De pulp die overblijft wordt gebruikt als veevoeder. </a:t>
            </a:r>
          </a:p>
        </p:txBody>
      </p:sp>
      <p:pic>
        <p:nvPicPr>
          <p:cNvPr id="4" name="Afbeelding 3"/>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366523" y="4378463"/>
            <a:ext cx="7224950" cy="1933437"/>
          </a:xfrm>
          <a:prstGeom prst="rect">
            <a:avLst/>
          </a:prstGeom>
        </p:spPr>
      </p:pic>
    </p:spTree>
    <p:extLst>
      <p:ext uri="{BB962C8B-B14F-4D97-AF65-F5344CB8AC3E}">
        <p14:creationId xmlns:p14="http://schemas.microsoft.com/office/powerpoint/2010/main" val="1902379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0E7CE"/>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7200" dirty="0" smtClean="0">
                <a:latin typeface="Freestyle Script" panose="030804020302050B0404" pitchFamily="66" charset="0"/>
                <a:ea typeface="Noteworthy Light" charset="0"/>
                <a:cs typeface="Noteworthy Light" charset="0"/>
              </a:rPr>
              <a:t>Het productieproces van bietsuiker</a:t>
            </a:r>
            <a:endParaRPr lang="nl-NL" sz="7200" dirty="0">
              <a:latin typeface="Freestyle Script" panose="030804020302050B0404" pitchFamily="66" charset="0"/>
              <a:ea typeface="Noteworthy Light" charset="0"/>
              <a:cs typeface="Noteworthy Light" charset="0"/>
            </a:endParaRPr>
          </a:p>
        </p:txBody>
      </p:sp>
      <p:sp>
        <p:nvSpPr>
          <p:cNvPr id="3" name="Tijdelijke aanduiding voor inhoud 2"/>
          <p:cNvSpPr>
            <a:spLocks noGrp="1"/>
          </p:cNvSpPr>
          <p:nvPr>
            <p:ph idx="1"/>
          </p:nvPr>
        </p:nvSpPr>
        <p:spPr>
          <a:xfrm>
            <a:off x="1138451" y="1690688"/>
            <a:ext cx="10515600" cy="4351338"/>
          </a:xfrm>
        </p:spPr>
        <p:txBody>
          <a:bodyPr>
            <a:normAutofit/>
          </a:bodyPr>
          <a:lstStyle/>
          <a:p>
            <a:pPr marL="0" indent="0" algn="just">
              <a:lnSpc>
                <a:spcPct val="100000"/>
              </a:lnSpc>
              <a:buNone/>
            </a:pPr>
            <a:r>
              <a:rPr lang="nl-NL" sz="2400" dirty="0" smtClean="0">
                <a:latin typeface="Helvetica" charset="0"/>
                <a:ea typeface="Helvetica" charset="0"/>
                <a:cs typeface="Helvetica" charset="0"/>
              </a:rPr>
              <a:t>(</a:t>
            </a:r>
            <a:r>
              <a:rPr lang="nl-NL" sz="2400" dirty="0">
                <a:latin typeface="Helvetica" charset="0"/>
                <a:ea typeface="Helvetica" charset="0"/>
                <a:cs typeface="Helvetica" charset="0"/>
              </a:rPr>
              <a:t>4) Na een extra zuivering volgt de verdamping, uiteraard op een ecologisch verantwoorde manier. (5) Kristallisatie en drogen zorgt voor de suiker zoals wij die kennen. (6) Vervolgens wordt de suiker </a:t>
            </a:r>
            <a:r>
              <a:rPr lang="nl-NL" sz="2400" dirty="0" smtClean="0">
                <a:latin typeface="Helvetica" charset="0"/>
                <a:ea typeface="Helvetica" charset="0"/>
                <a:cs typeface="Helvetica" charset="0"/>
              </a:rPr>
              <a:t>opgeslagen </a:t>
            </a:r>
            <a:r>
              <a:rPr lang="nl-NL" sz="2400" dirty="0">
                <a:latin typeface="Helvetica" charset="0"/>
                <a:ea typeface="Helvetica" charset="0"/>
                <a:cs typeface="Helvetica" charset="0"/>
              </a:rPr>
              <a:t>en geautomatiseerd verdeeld naar het verpakkingsatelier. (7) Tot slot volgt in bepaalde gevallen de verwerking tot </a:t>
            </a:r>
            <a:r>
              <a:rPr lang="nl-NL" sz="2400" dirty="0" smtClean="0">
                <a:latin typeface="Helvetica" charset="0"/>
                <a:ea typeface="Helvetica" charset="0"/>
                <a:cs typeface="Helvetica" charset="0"/>
              </a:rPr>
              <a:t>specialere suikers (</a:t>
            </a:r>
            <a:r>
              <a:rPr lang="nl-NL" sz="2400" dirty="0" err="1" smtClean="0">
                <a:latin typeface="Helvetica" charset="0"/>
                <a:ea typeface="Helvetica" charset="0"/>
                <a:cs typeface="Helvetica" charset="0"/>
              </a:rPr>
              <a:t>cassonade</a:t>
            </a:r>
            <a:r>
              <a:rPr lang="nl-NL" sz="2400" dirty="0">
                <a:latin typeface="Helvetica" charset="0"/>
                <a:ea typeface="Helvetica" charset="0"/>
                <a:cs typeface="Helvetica" charset="0"/>
              </a:rPr>
              <a:t>, klontjes...).</a:t>
            </a:r>
          </a:p>
        </p:txBody>
      </p:sp>
      <p:pic>
        <p:nvPicPr>
          <p:cNvPr id="5" name="Afbeelding 4"/>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60945" y="4465165"/>
            <a:ext cx="9470109" cy="1711798"/>
          </a:xfrm>
          <a:prstGeom prst="rect">
            <a:avLst/>
          </a:prstGeom>
        </p:spPr>
      </p:pic>
    </p:spTree>
    <p:extLst>
      <p:ext uri="{BB962C8B-B14F-4D97-AF65-F5344CB8AC3E}">
        <p14:creationId xmlns:p14="http://schemas.microsoft.com/office/powerpoint/2010/main" val="127513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0E7CE"/>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7200" dirty="0" smtClean="0">
                <a:latin typeface="Freestyle Script" panose="030804020302050B0404" pitchFamily="66" charset="0"/>
                <a:ea typeface="Noteworthy Light" charset="0"/>
                <a:cs typeface="Noteworthy Light" charset="0"/>
              </a:rPr>
              <a:t>Het productieproces van suiker</a:t>
            </a:r>
            <a:endParaRPr lang="nl-NL" sz="7200" dirty="0">
              <a:latin typeface="Freestyle Script" panose="030804020302050B0404" pitchFamily="66" charset="0"/>
              <a:ea typeface="Noteworthy Light" charset="0"/>
              <a:cs typeface="Noteworthy Light" charset="0"/>
            </a:endParaRPr>
          </a:p>
        </p:txBody>
      </p:sp>
      <p:sp>
        <p:nvSpPr>
          <p:cNvPr id="3" name="Tijdelijke aanduiding voor inhoud 2"/>
          <p:cNvSpPr>
            <a:spLocks noGrp="1"/>
          </p:cNvSpPr>
          <p:nvPr>
            <p:ph idx="1"/>
          </p:nvPr>
        </p:nvSpPr>
        <p:spPr>
          <a:xfrm>
            <a:off x="945338" y="1758156"/>
            <a:ext cx="7050206" cy="4351338"/>
          </a:xfrm>
        </p:spPr>
        <p:txBody>
          <a:bodyPr>
            <a:normAutofit fontScale="85000" lnSpcReduction="20000"/>
          </a:bodyPr>
          <a:lstStyle/>
          <a:p>
            <a:pPr marL="0" indent="0">
              <a:lnSpc>
                <a:spcPct val="100000"/>
              </a:lnSpc>
              <a:buNone/>
            </a:pPr>
            <a:r>
              <a:rPr lang="nl-NL"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Witte, bruine maar ook </a:t>
            </a:r>
            <a:r>
              <a:rPr lang="nl-NL" b="1" dirty="0" smtClean="0">
                <a:solidFill>
                  <a:srgbClr val="00B050"/>
                </a:solidFill>
                <a:effectLst>
                  <a:outerShdw blurRad="38100" dist="38100" dir="2700000" algn="tl">
                    <a:srgbClr val="000000">
                      <a:alpha val="43137"/>
                    </a:srgbClr>
                  </a:outerShdw>
                </a:effectLst>
                <a:latin typeface="Helvetica" charset="0"/>
                <a:ea typeface="Helvetica" charset="0"/>
                <a:cs typeface="Helvetica" charset="0"/>
              </a:rPr>
              <a:t>groene</a:t>
            </a:r>
            <a:r>
              <a:rPr lang="nl-NL"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 suiker?</a:t>
            </a:r>
          </a:p>
          <a:p>
            <a:pPr marL="0" indent="0">
              <a:lnSpc>
                <a:spcPct val="100000"/>
              </a:lnSpc>
              <a:buNone/>
            </a:pPr>
            <a:endParaRPr lang="nl-NL" b="1" dirty="0" smtClean="0">
              <a:solidFill>
                <a:schemeClr val="bg1"/>
              </a:solidFill>
              <a:latin typeface="Helvetica" charset="0"/>
              <a:ea typeface="Helvetica" charset="0"/>
              <a:cs typeface="Helvetica" charset="0"/>
            </a:endParaRPr>
          </a:p>
          <a:p>
            <a:pPr marL="0" indent="0">
              <a:lnSpc>
                <a:spcPct val="120000"/>
              </a:lnSpc>
              <a:buNone/>
            </a:pPr>
            <a:r>
              <a:rPr lang="nl-NL" dirty="0" smtClean="0">
                <a:latin typeface="Helvetica" charset="0"/>
                <a:ea typeface="Helvetica" charset="0"/>
                <a:cs typeface="Helvetica" charset="0"/>
              </a:rPr>
              <a:t>1. Het bietentransport </a:t>
            </a:r>
            <a:r>
              <a:rPr lang="nl-NL" dirty="0">
                <a:latin typeface="Helvetica" charset="0"/>
                <a:ea typeface="Helvetica" charset="0"/>
                <a:cs typeface="Helvetica" charset="0"/>
              </a:rPr>
              <a:t>van het veld naar de fabriek is </a:t>
            </a:r>
            <a:r>
              <a:rPr lang="nl-NL" dirty="0" smtClean="0">
                <a:latin typeface="Helvetica" charset="0"/>
                <a:ea typeface="Helvetica" charset="0"/>
                <a:cs typeface="Helvetica" charset="0"/>
              </a:rPr>
              <a:t>duurzaam. </a:t>
            </a:r>
            <a:r>
              <a:rPr lang="nl-NL" dirty="0">
                <a:latin typeface="Helvetica" charset="0"/>
                <a:ea typeface="Helvetica" charset="0"/>
                <a:cs typeface="Helvetica" charset="0"/>
              </a:rPr>
              <a:t>Samen met de landbouwers en de transporteurs houden we ook op dit vlak zo veel mogelijk rekening met mens en </a:t>
            </a:r>
            <a:r>
              <a:rPr lang="nl-NL" dirty="0" smtClean="0">
                <a:latin typeface="Helvetica" charset="0"/>
                <a:ea typeface="Helvetica" charset="0"/>
                <a:cs typeface="Helvetica" charset="0"/>
              </a:rPr>
              <a:t>milieu. </a:t>
            </a:r>
            <a:r>
              <a:rPr lang="nl-NL" dirty="0">
                <a:latin typeface="Helvetica" charset="0"/>
                <a:ea typeface="Helvetica" charset="0"/>
                <a:cs typeface="Helvetica" charset="0"/>
              </a:rPr>
              <a:t>Zo bedraagt de afstand tot de fabrieken gemiddeld 50 </a:t>
            </a:r>
            <a:r>
              <a:rPr lang="nl-NL" dirty="0" smtClean="0">
                <a:latin typeface="Helvetica" charset="0"/>
                <a:ea typeface="Helvetica" charset="0"/>
                <a:cs typeface="Helvetica" charset="0"/>
              </a:rPr>
              <a:t>kilometer en draagt zo bij </a:t>
            </a:r>
            <a:r>
              <a:rPr lang="nl-NL" dirty="0">
                <a:latin typeface="Helvetica" charset="0"/>
                <a:ea typeface="Helvetica" charset="0"/>
                <a:cs typeface="Helvetica" charset="0"/>
              </a:rPr>
              <a:t>tot een lagere ecologische voetafdruk</a:t>
            </a:r>
            <a:r>
              <a:rPr lang="nl-NL" dirty="0" smtClean="0">
                <a:latin typeface="Helvetica" charset="0"/>
                <a:ea typeface="Helvetica" charset="0"/>
                <a:cs typeface="Helvetica" charset="0"/>
              </a:rPr>
              <a:t>. Lokaal consumeren wordt de norm. De leuze is: </a:t>
            </a:r>
            <a:r>
              <a:rPr lang="nl-NL" b="1" dirty="0" smtClean="0">
                <a:latin typeface="Helvetica" charset="0"/>
                <a:ea typeface="Helvetica" charset="0"/>
                <a:cs typeface="Helvetica" charset="0"/>
              </a:rPr>
              <a:t>“het beste komt van dichtbij!”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82" y="683740"/>
            <a:ext cx="3728091" cy="5493223"/>
          </a:xfrm>
          <a:prstGeom prst="rect">
            <a:avLst/>
          </a:prstGeom>
        </p:spPr>
      </p:pic>
    </p:spTree>
    <p:extLst>
      <p:ext uri="{BB962C8B-B14F-4D97-AF65-F5344CB8AC3E}">
        <p14:creationId xmlns:p14="http://schemas.microsoft.com/office/powerpoint/2010/main" val="1163337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0E7CE"/>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7200" dirty="0" smtClean="0">
                <a:latin typeface="Freestyle Script" panose="030804020302050B0404" pitchFamily="66" charset="0"/>
                <a:ea typeface="Noteworthy Light" charset="0"/>
                <a:cs typeface="Noteworthy Light" charset="0"/>
              </a:rPr>
              <a:t>Het productieproces van bietsuiker</a:t>
            </a:r>
            <a:endParaRPr lang="nl-NL" sz="7200" dirty="0">
              <a:latin typeface="Freestyle Script" panose="030804020302050B0404" pitchFamily="66" charset="0"/>
              <a:ea typeface="Noteworthy Light" charset="0"/>
              <a:cs typeface="Noteworthy Light" charset="0"/>
            </a:endParaRPr>
          </a:p>
        </p:txBody>
      </p:sp>
      <p:sp>
        <p:nvSpPr>
          <p:cNvPr id="3" name="Tijdelijke aanduiding voor inhoud 2"/>
          <p:cNvSpPr>
            <a:spLocks noGrp="1"/>
          </p:cNvSpPr>
          <p:nvPr>
            <p:ph idx="1"/>
          </p:nvPr>
        </p:nvSpPr>
        <p:spPr>
          <a:xfrm>
            <a:off x="4039736" y="1825625"/>
            <a:ext cx="7314063" cy="4351338"/>
          </a:xfrm>
        </p:spPr>
        <p:txBody>
          <a:bodyPr>
            <a:normAutofit fontScale="92500" lnSpcReduction="10000"/>
          </a:bodyPr>
          <a:lstStyle/>
          <a:p>
            <a:pPr marL="0" indent="0" algn="just">
              <a:buNone/>
            </a:pPr>
            <a:r>
              <a:rPr lang="nl-NL"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Witte, bruine maar ook </a:t>
            </a:r>
            <a:r>
              <a:rPr lang="nl-NL" b="1" dirty="0" smtClean="0">
                <a:solidFill>
                  <a:srgbClr val="00B050"/>
                </a:solidFill>
                <a:effectLst>
                  <a:outerShdw blurRad="38100" dist="38100" dir="2700000" algn="tl">
                    <a:srgbClr val="000000">
                      <a:alpha val="43137"/>
                    </a:srgbClr>
                  </a:outerShdw>
                </a:effectLst>
                <a:latin typeface="Helvetica" charset="0"/>
                <a:ea typeface="Helvetica" charset="0"/>
                <a:cs typeface="Helvetica" charset="0"/>
              </a:rPr>
              <a:t>groene</a:t>
            </a:r>
            <a:r>
              <a:rPr lang="nl-NL"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 suiker?</a:t>
            </a:r>
          </a:p>
          <a:p>
            <a:pPr marL="0" indent="0" algn="just">
              <a:buNone/>
            </a:pPr>
            <a:endParaRPr lang="nl-NL" b="1" dirty="0" smtClean="0">
              <a:latin typeface="Helvetica" charset="0"/>
              <a:ea typeface="Helvetica" charset="0"/>
              <a:cs typeface="Helvetica" charset="0"/>
            </a:endParaRPr>
          </a:p>
          <a:p>
            <a:pPr marL="0" indent="0" algn="just">
              <a:lnSpc>
                <a:spcPct val="110000"/>
              </a:lnSpc>
              <a:buNone/>
            </a:pPr>
            <a:r>
              <a:rPr lang="nl-NL" dirty="0" smtClean="0">
                <a:latin typeface="Helvetica" charset="0"/>
                <a:ea typeface="Helvetica" charset="0"/>
                <a:cs typeface="Helvetica" charset="0"/>
              </a:rPr>
              <a:t>2. Dankzij een </a:t>
            </a:r>
            <a:r>
              <a:rPr lang="nl-NL" dirty="0">
                <a:latin typeface="Helvetica" charset="0"/>
                <a:ea typeface="Helvetica" charset="0"/>
                <a:cs typeface="Helvetica" charset="0"/>
              </a:rPr>
              <a:t>gesloten </a:t>
            </a:r>
            <a:r>
              <a:rPr lang="nl-NL" dirty="0" smtClean="0">
                <a:latin typeface="Helvetica" charset="0"/>
                <a:ea typeface="Helvetica" charset="0"/>
                <a:cs typeface="Helvetica" charset="0"/>
              </a:rPr>
              <a:t>cyclus </a:t>
            </a:r>
            <a:r>
              <a:rPr lang="nl-NL" dirty="0">
                <a:latin typeface="Helvetica" charset="0"/>
                <a:ea typeface="Helvetica" charset="0"/>
                <a:cs typeface="Helvetica" charset="0"/>
              </a:rPr>
              <a:t>kunnen we zeggen dat we geen afval produceren. Alle </a:t>
            </a:r>
            <a:r>
              <a:rPr lang="nl-NL" dirty="0" smtClean="0">
                <a:latin typeface="Helvetica" charset="0"/>
                <a:ea typeface="Helvetica" charset="0"/>
                <a:cs typeface="Helvetica" charset="0"/>
              </a:rPr>
              <a:t>bijproducten of producten die geen suiker zijn maar die wel ontstaan in onze productie, </a:t>
            </a:r>
            <a:r>
              <a:rPr lang="nl-NL" dirty="0">
                <a:latin typeface="Helvetica" charset="0"/>
                <a:ea typeface="Helvetica" charset="0"/>
                <a:cs typeface="Helvetica" charset="0"/>
              </a:rPr>
              <a:t>vinden hun weg terug naar de landbouwsector. Zo komt de overtollige aarde terug op de </a:t>
            </a:r>
            <a:r>
              <a:rPr lang="nl-NL" dirty="0" smtClean="0">
                <a:latin typeface="Helvetica" charset="0"/>
                <a:ea typeface="Helvetica" charset="0"/>
                <a:cs typeface="Helvetica" charset="0"/>
              </a:rPr>
              <a:t>velden en worden suikerbietrestjes geperst </a:t>
            </a:r>
            <a:r>
              <a:rPr lang="nl-NL" dirty="0">
                <a:latin typeface="Helvetica" charset="0"/>
                <a:ea typeface="Helvetica" charset="0"/>
                <a:cs typeface="Helvetica" charset="0"/>
              </a:rPr>
              <a:t>en </a:t>
            </a:r>
            <a:r>
              <a:rPr lang="nl-NL" dirty="0" err="1">
                <a:latin typeface="Helvetica" charset="0"/>
                <a:ea typeface="Helvetica" charset="0"/>
                <a:cs typeface="Helvetica" charset="0"/>
              </a:rPr>
              <a:t>herbruikt</a:t>
            </a:r>
            <a:r>
              <a:rPr lang="nl-NL" dirty="0">
                <a:latin typeface="Helvetica" charset="0"/>
                <a:ea typeface="Helvetica" charset="0"/>
                <a:cs typeface="Helvetica" charset="0"/>
              </a:rPr>
              <a:t> als veevoeder.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163" y="1431381"/>
            <a:ext cx="3534650" cy="4898681"/>
          </a:xfrm>
          <a:prstGeom prst="rect">
            <a:avLst/>
          </a:prstGeom>
        </p:spPr>
      </p:pic>
    </p:spTree>
    <p:extLst>
      <p:ext uri="{BB962C8B-B14F-4D97-AF65-F5344CB8AC3E}">
        <p14:creationId xmlns:p14="http://schemas.microsoft.com/office/powerpoint/2010/main" val="877920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8000" dirty="0" err="1" smtClean="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rPr>
              <a:t>Tiense</a:t>
            </a:r>
            <a:r>
              <a:rPr lang="en-GB" sz="8000" dirty="0" smtClean="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rPr>
              <a:t> </a:t>
            </a:r>
            <a:r>
              <a:rPr lang="en-GB" sz="8000" dirty="0" err="1">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rPr>
              <a:t>S</a:t>
            </a:r>
            <a:r>
              <a:rPr lang="en-GB" sz="8000" dirty="0" err="1" smtClean="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rPr>
              <a:t>uiker</a:t>
            </a:r>
            <a:r>
              <a:rPr lang="en-GB" sz="8000" dirty="0" smtClean="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rPr>
              <a:t> </a:t>
            </a:r>
            <a:r>
              <a:rPr lang="en-GB" sz="8000" dirty="0" err="1" smtClean="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rPr>
              <a:t>vandaag</a:t>
            </a:r>
            <a:endParaRPr lang="de-DE" sz="8000" dirty="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endParaRPr>
          </a:p>
        </p:txBody>
      </p:sp>
      <p:sp>
        <p:nvSpPr>
          <p:cNvPr id="3" name="Content Placeholder 2"/>
          <p:cNvSpPr>
            <a:spLocks noGrp="1"/>
          </p:cNvSpPr>
          <p:nvPr>
            <p:ph idx="1"/>
          </p:nvPr>
        </p:nvSpPr>
        <p:spPr>
          <a:xfrm>
            <a:off x="351817" y="1690688"/>
            <a:ext cx="7127156" cy="4628225"/>
          </a:xfrm>
        </p:spPr>
        <p:txBody>
          <a:bodyPr>
            <a:normAutofit fontScale="77500" lnSpcReduction="20000"/>
          </a:bodyPr>
          <a:lstStyle/>
          <a:p>
            <a:pPr>
              <a:lnSpc>
                <a:spcPct val="120000"/>
              </a:lnSpc>
            </a:pPr>
            <a:r>
              <a:rPr lang="is-IS" sz="3100" dirty="0">
                <a:solidFill>
                  <a:schemeClr val="bg1"/>
                </a:solidFill>
                <a:latin typeface="Helvetica" charset="0"/>
                <a:ea typeface="Helvetica" charset="0"/>
                <a:cs typeface="Helvetica" charset="0"/>
              </a:rPr>
              <a:t>Elk jaar, vanaf midden september start de </a:t>
            </a:r>
            <a:r>
              <a:rPr lang="is-IS" sz="3100" b="1" dirty="0">
                <a:solidFill>
                  <a:schemeClr val="bg1"/>
                </a:solidFill>
                <a:latin typeface="Helvetica" charset="0"/>
                <a:ea typeface="Helvetica" charset="0"/>
                <a:cs typeface="Helvetica" charset="0"/>
              </a:rPr>
              <a:t>bietencampagne</a:t>
            </a:r>
            <a:r>
              <a:rPr lang="is-IS" sz="3100" dirty="0">
                <a:solidFill>
                  <a:schemeClr val="bg1"/>
                </a:solidFill>
                <a:latin typeface="Helvetica" charset="0"/>
                <a:ea typeface="Helvetica" charset="0"/>
                <a:cs typeface="Helvetica" charset="0"/>
              </a:rPr>
              <a:t>. Dat is een belangrijke periode voor ons: landbouwers brengen hun suikerbietoogsten naar onze suikerfabrieken in Tienen en in </a:t>
            </a:r>
            <a:r>
              <a:rPr lang="is-IS" sz="3100" dirty="0" smtClean="0">
                <a:solidFill>
                  <a:schemeClr val="bg1"/>
                </a:solidFill>
                <a:latin typeface="Helvetica" charset="0"/>
                <a:ea typeface="Helvetica" charset="0"/>
                <a:cs typeface="Helvetica" charset="0"/>
              </a:rPr>
              <a:t>Longchamps, waarna het productieproces start. Dan zijn we aan de slag</a:t>
            </a:r>
            <a:r>
              <a:rPr lang="is-IS" sz="3100" dirty="0">
                <a:solidFill>
                  <a:schemeClr val="bg1"/>
                </a:solidFill>
                <a:latin typeface="Helvetica" charset="0"/>
                <a:ea typeface="Helvetica" charset="0"/>
                <a:cs typeface="Helvetica" charset="0"/>
              </a:rPr>
              <a:t>, dag en nacht, 7 dagen op 7, tot eind januari.</a:t>
            </a:r>
          </a:p>
          <a:p>
            <a:pPr>
              <a:lnSpc>
                <a:spcPct val="120000"/>
              </a:lnSpc>
            </a:pPr>
            <a:r>
              <a:rPr lang="nl-NL" sz="3100" dirty="0" smtClean="0">
                <a:solidFill>
                  <a:schemeClr val="bg1"/>
                </a:solidFill>
                <a:latin typeface="Helvetica" charset="0"/>
                <a:ea typeface="Helvetica" charset="0"/>
                <a:cs typeface="Helvetica" charset="0"/>
              </a:rPr>
              <a:t>Tegenwoordig </a:t>
            </a:r>
            <a:r>
              <a:rPr lang="nl-NL" sz="3100" dirty="0">
                <a:solidFill>
                  <a:schemeClr val="bg1"/>
                </a:solidFill>
                <a:latin typeface="Helvetica" charset="0"/>
                <a:ea typeface="Helvetica" charset="0"/>
                <a:cs typeface="Helvetica" charset="0"/>
              </a:rPr>
              <a:t>is de </a:t>
            </a:r>
            <a:r>
              <a:rPr lang="nl-NL" sz="3100" dirty="0" err="1">
                <a:solidFill>
                  <a:schemeClr val="bg1"/>
                </a:solidFill>
                <a:latin typeface="Helvetica" charset="0"/>
                <a:ea typeface="Helvetica" charset="0"/>
                <a:cs typeface="Helvetica" charset="0"/>
              </a:rPr>
              <a:t>Tiense</a:t>
            </a:r>
            <a:r>
              <a:rPr lang="nl-NL" sz="3100" dirty="0">
                <a:solidFill>
                  <a:schemeClr val="bg1"/>
                </a:solidFill>
                <a:latin typeface="Helvetica" charset="0"/>
                <a:ea typeface="Helvetica" charset="0"/>
                <a:cs typeface="Helvetica" charset="0"/>
              </a:rPr>
              <a:t> Suikerraffinaderij onderdeel van de Duitse </a:t>
            </a:r>
            <a:r>
              <a:rPr lang="nl-NL" sz="3100" b="1" dirty="0" err="1">
                <a:solidFill>
                  <a:schemeClr val="bg1"/>
                </a:solidFill>
                <a:latin typeface="Helvetica" charset="0"/>
                <a:ea typeface="Helvetica" charset="0"/>
                <a:cs typeface="Helvetica" charset="0"/>
              </a:rPr>
              <a:t>Südzucker</a:t>
            </a:r>
            <a:r>
              <a:rPr lang="nl-NL" sz="3100" dirty="0">
                <a:solidFill>
                  <a:schemeClr val="bg1"/>
                </a:solidFill>
                <a:latin typeface="Helvetica" charset="0"/>
                <a:ea typeface="Helvetica" charset="0"/>
                <a:cs typeface="Helvetica" charset="0"/>
              </a:rPr>
              <a:t> </a:t>
            </a:r>
            <a:r>
              <a:rPr lang="nl-NL" sz="3100" dirty="0" smtClean="0">
                <a:solidFill>
                  <a:schemeClr val="bg1"/>
                </a:solidFill>
                <a:latin typeface="Helvetica" charset="0"/>
                <a:ea typeface="Helvetica" charset="0"/>
                <a:cs typeface="Helvetica" charset="0"/>
              </a:rPr>
              <a:t>Groep sinds 1989, </a:t>
            </a:r>
            <a:r>
              <a:rPr lang="nl-NL" sz="3100" dirty="0">
                <a:solidFill>
                  <a:schemeClr val="bg1"/>
                </a:solidFill>
                <a:latin typeface="Helvetica" charset="0"/>
                <a:ea typeface="Helvetica" charset="0"/>
                <a:cs typeface="Helvetica" charset="0"/>
              </a:rPr>
              <a:t>marktleider op de Europese markt. </a:t>
            </a:r>
            <a:endParaRPr lang="nl-NL" sz="3100" dirty="0" smtClean="0">
              <a:solidFill>
                <a:schemeClr val="bg1"/>
              </a:solidFill>
              <a:latin typeface="Helvetica" charset="0"/>
              <a:ea typeface="Helvetica" charset="0"/>
              <a:cs typeface="Helvetica" charset="0"/>
            </a:endParaRPr>
          </a:p>
          <a:p>
            <a:pPr>
              <a:lnSpc>
                <a:spcPct val="120000"/>
              </a:lnSpc>
            </a:pPr>
            <a:endParaRPr lang="de-DE" dirty="0">
              <a:latin typeface="Helvetica" charset="0"/>
              <a:ea typeface="Helvetica" charset="0"/>
              <a:cs typeface="Helvetica" charset="0"/>
            </a:endParaRPr>
          </a:p>
        </p:txBody>
      </p:sp>
      <p:pic>
        <p:nvPicPr>
          <p:cNvPr id="4" name="Afbeelding 3"/>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135406" y="559559"/>
            <a:ext cx="3733034" cy="5864035"/>
          </a:xfrm>
          <a:prstGeom prst="rect">
            <a:avLst/>
          </a:prstGeom>
        </p:spPr>
      </p:pic>
    </p:spTree>
    <p:extLst>
      <p:ext uri="{BB962C8B-B14F-4D97-AF65-F5344CB8AC3E}">
        <p14:creationId xmlns:p14="http://schemas.microsoft.com/office/powerpoint/2010/main" val="3067331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7200" dirty="0" smtClean="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rPr>
              <a:t>T-Man: het </a:t>
            </a:r>
            <a:r>
              <a:rPr lang="en-GB" sz="7200" dirty="0" err="1" smtClean="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rPr>
              <a:t>suikermannetje</a:t>
            </a:r>
            <a:endParaRPr lang="de-DE" sz="7200" dirty="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endParaRPr>
          </a:p>
        </p:txBody>
      </p:sp>
      <p:sp>
        <p:nvSpPr>
          <p:cNvPr id="3" name="Content Placeholder 2"/>
          <p:cNvSpPr>
            <a:spLocks noGrp="1"/>
          </p:cNvSpPr>
          <p:nvPr>
            <p:ph idx="1"/>
          </p:nvPr>
        </p:nvSpPr>
        <p:spPr>
          <a:xfrm>
            <a:off x="838199" y="1825625"/>
            <a:ext cx="8155675" cy="4351338"/>
          </a:xfrm>
        </p:spPr>
        <p:txBody>
          <a:bodyPr>
            <a:normAutofit lnSpcReduction="10000"/>
          </a:bodyPr>
          <a:lstStyle/>
          <a:p>
            <a:pPr marL="0" lvl="0" indent="0">
              <a:lnSpc>
                <a:spcPct val="100000"/>
              </a:lnSpc>
              <a:spcBef>
                <a:spcPts val="0"/>
              </a:spcBef>
              <a:buNone/>
            </a:pPr>
            <a:r>
              <a:rPr lang="nl-NL" b="1" dirty="0">
                <a:solidFill>
                  <a:schemeClr val="bg1"/>
                </a:solidFill>
                <a:latin typeface="Helvetica" charset="0"/>
                <a:ea typeface="Helvetica" charset="0"/>
                <a:cs typeface="Helvetica" charset="0"/>
              </a:rPr>
              <a:t>T-Man</a:t>
            </a:r>
            <a:r>
              <a:rPr lang="nl-NL" dirty="0">
                <a:solidFill>
                  <a:schemeClr val="bg1"/>
                </a:solidFill>
                <a:latin typeface="Helvetica" charset="0"/>
                <a:ea typeface="Helvetica" charset="0"/>
                <a:cs typeface="Helvetica" charset="0"/>
              </a:rPr>
              <a:t> is het alom bekende suikermannetje van </a:t>
            </a:r>
            <a:r>
              <a:rPr lang="nl-NL" dirty="0" err="1">
                <a:solidFill>
                  <a:schemeClr val="bg1"/>
                </a:solidFill>
                <a:latin typeface="Helvetica" charset="0"/>
                <a:ea typeface="Helvetica" charset="0"/>
                <a:cs typeface="Helvetica" charset="0"/>
              </a:rPr>
              <a:t>Tiense</a:t>
            </a:r>
            <a:r>
              <a:rPr lang="nl-NL" dirty="0">
                <a:solidFill>
                  <a:schemeClr val="bg1"/>
                </a:solidFill>
                <a:latin typeface="Helvetica" charset="0"/>
                <a:ea typeface="Helvetica" charset="0"/>
                <a:cs typeface="Helvetica" charset="0"/>
              </a:rPr>
              <a:t> Suiker. In 2011 maakt België voor het eerst kennis met dit mannetje dat is gemaakt van suikerklontjes. In een aandoenlijke tv-commercial zien we hoe T-Man de weg naar huis aan het zoeken is</a:t>
            </a:r>
            <a:r>
              <a:rPr lang="nl-NL" dirty="0" smtClean="0">
                <a:solidFill>
                  <a:schemeClr val="bg1"/>
                </a:solidFill>
                <a:latin typeface="Helvetica" charset="0"/>
                <a:ea typeface="Helvetica" charset="0"/>
                <a:cs typeface="Helvetica" charset="0"/>
              </a:rPr>
              <a:t>. Sindsdien is T-Man de ambassadeur van </a:t>
            </a:r>
            <a:r>
              <a:rPr lang="nl-NL" dirty="0" err="1" smtClean="0">
                <a:solidFill>
                  <a:schemeClr val="bg1"/>
                </a:solidFill>
                <a:latin typeface="Helvetica" charset="0"/>
                <a:ea typeface="Helvetica" charset="0"/>
                <a:cs typeface="Helvetica" charset="0"/>
              </a:rPr>
              <a:t>Tiense</a:t>
            </a:r>
            <a:r>
              <a:rPr lang="nl-NL" dirty="0" smtClean="0">
                <a:solidFill>
                  <a:schemeClr val="bg1"/>
                </a:solidFill>
                <a:latin typeface="Helvetica" charset="0"/>
                <a:ea typeface="Helvetica" charset="0"/>
                <a:cs typeface="Helvetica" charset="0"/>
              </a:rPr>
              <a:t> Suiker, en maak je tal van avonturen met hem mee. Hij geraakt wel altijd thuis.</a:t>
            </a:r>
          </a:p>
          <a:p>
            <a:pPr marL="0" lvl="0" indent="0">
              <a:lnSpc>
                <a:spcPct val="100000"/>
              </a:lnSpc>
              <a:spcBef>
                <a:spcPts val="0"/>
              </a:spcBef>
              <a:buNone/>
            </a:pPr>
            <a:endParaRPr lang="nl-NL" dirty="0">
              <a:solidFill>
                <a:schemeClr val="bg1"/>
              </a:solidFill>
              <a:latin typeface="Helvetica" charset="0"/>
              <a:ea typeface="Helvetica" charset="0"/>
              <a:cs typeface="Helvetica" charset="0"/>
            </a:endParaRPr>
          </a:p>
          <a:p>
            <a:pPr marL="0" lvl="0" indent="0">
              <a:lnSpc>
                <a:spcPct val="100000"/>
              </a:lnSpc>
              <a:spcBef>
                <a:spcPts val="0"/>
              </a:spcBef>
              <a:buNone/>
            </a:pPr>
            <a:r>
              <a:rPr lang="nl-NL" dirty="0" err="1" smtClean="0">
                <a:solidFill>
                  <a:schemeClr val="bg1"/>
                </a:solidFill>
                <a:latin typeface="Helvetica" charset="0"/>
                <a:ea typeface="Helvetica" charset="0"/>
                <a:cs typeface="Helvetica" charset="0"/>
              </a:rPr>
              <a:t>Bijk</a:t>
            </a:r>
            <a:r>
              <a:rPr lang="nl-NL" dirty="0" smtClean="0">
                <a:solidFill>
                  <a:schemeClr val="bg1"/>
                </a:solidFill>
                <a:latin typeface="Helvetica" charset="0"/>
                <a:ea typeface="Helvetica" charset="0"/>
                <a:cs typeface="Helvetica" charset="0"/>
              </a:rPr>
              <a:t> de eerste </a:t>
            </a:r>
            <a:r>
              <a:rPr lang="nl-NL" dirty="0" err="1" smtClean="0">
                <a:solidFill>
                  <a:schemeClr val="bg1"/>
                </a:solidFill>
                <a:latin typeface="Helvetica" charset="0"/>
                <a:ea typeface="Helvetica" charset="0"/>
                <a:cs typeface="Helvetica" charset="0"/>
              </a:rPr>
              <a:t>TV-commercial</a:t>
            </a:r>
            <a:r>
              <a:rPr lang="nl-NL" dirty="0" smtClean="0">
                <a:solidFill>
                  <a:schemeClr val="bg1"/>
                </a:solidFill>
                <a:latin typeface="Helvetica" charset="0"/>
                <a:ea typeface="Helvetica" charset="0"/>
                <a:cs typeface="Helvetica" charset="0"/>
              </a:rPr>
              <a:t> hier: </a:t>
            </a:r>
            <a:r>
              <a:rPr lang="nl-NL" dirty="0">
                <a:hlinkClick r:id="rId2"/>
              </a:rPr>
              <a:t>https://</a:t>
            </a:r>
            <a:r>
              <a:rPr lang="nl-NL" dirty="0" smtClean="0">
                <a:hlinkClick r:id="rId2"/>
              </a:rPr>
              <a:t>youtu.be/lI1-pq1F9pg</a:t>
            </a:r>
            <a:r>
              <a:rPr lang="nl-NL" dirty="0" smtClean="0"/>
              <a:t> </a:t>
            </a:r>
            <a:endParaRPr lang="de-DE" dirty="0">
              <a:solidFill>
                <a:schemeClr val="bg1"/>
              </a:solidFill>
              <a:latin typeface="Helvetica" charset="0"/>
              <a:ea typeface="Helvetica" charset="0"/>
              <a:cs typeface="Helvetica"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6387" y="941694"/>
            <a:ext cx="2707912" cy="5656997"/>
          </a:xfrm>
          <a:prstGeom prst="rect">
            <a:avLst/>
          </a:prstGeom>
        </p:spPr>
      </p:pic>
    </p:spTree>
    <p:extLst>
      <p:ext uri="{BB962C8B-B14F-4D97-AF65-F5344CB8AC3E}">
        <p14:creationId xmlns:p14="http://schemas.microsoft.com/office/powerpoint/2010/main" val="553062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1006429"/>
          </a:xfrm>
        </p:spPr>
        <p:txBody>
          <a:bodyPr wrap="none" anchor="ctr" anchorCtr="0">
            <a:noAutofit/>
          </a:bodyPr>
          <a:lstStyle/>
          <a:p>
            <a:pPr marL="0" indent="0" algn="r">
              <a:buNone/>
            </a:pPr>
            <a:endParaRPr lang="en-GB" sz="34400" spc="300" dirty="0" smtClean="0">
              <a:solidFill>
                <a:schemeClr val="bg1"/>
              </a:solidFill>
              <a:effectLst>
                <a:outerShdw blurRad="38100" dist="38100" dir="2700000" algn="tl">
                  <a:srgbClr val="000000">
                    <a:alpha val="43137"/>
                  </a:srgbClr>
                </a:outerShdw>
              </a:effectLst>
              <a:latin typeface="Freestyle Script" panose="030804020302050B0404" pitchFamily="66" charset="0"/>
            </a:endParaRPr>
          </a:p>
          <a:p>
            <a:pPr marL="0" indent="0" algn="r">
              <a:buNone/>
            </a:pPr>
            <a:r>
              <a:rPr lang="en-GB" sz="16600" spc="300" dirty="0" err="1" smtClean="0">
                <a:solidFill>
                  <a:schemeClr val="bg1"/>
                </a:solidFill>
                <a:effectLst>
                  <a:outerShdw blurRad="38100" dist="38100" dir="2700000" algn="tl">
                    <a:srgbClr val="000000">
                      <a:alpha val="43137"/>
                    </a:srgbClr>
                  </a:outerShdw>
                </a:effectLst>
                <a:latin typeface="Freestyle Script" panose="030804020302050B0404" pitchFamily="66" charset="0"/>
              </a:rPr>
              <a:t>Einde</a:t>
            </a:r>
            <a:endParaRPr lang="de-DE" sz="16600" spc="300" dirty="0">
              <a:solidFill>
                <a:schemeClr val="bg1"/>
              </a:solidFill>
              <a:effectLst>
                <a:outerShdw blurRad="38100" dist="38100" dir="2700000" algn="tl">
                  <a:srgbClr val="000000">
                    <a:alpha val="43137"/>
                  </a:srgbClr>
                </a:outerShdw>
              </a:effectLst>
              <a:latin typeface="Freestyle Script" panose="030804020302050B0404"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89976" y="297075"/>
            <a:ext cx="3919253" cy="6201896"/>
          </a:xfrm>
          <a:prstGeom prst="rect">
            <a:avLst/>
          </a:prstGeom>
        </p:spPr>
      </p:pic>
    </p:spTree>
    <p:extLst>
      <p:ext uri="{BB962C8B-B14F-4D97-AF65-F5344CB8AC3E}">
        <p14:creationId xmlns:p14="http://schemas.microsoft.com/office/powerpoint/2010/main" val="3638597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7200" dirty="0" smtClean="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Italic" panose="00000400000000000000" pitchFamily="2" charset="0"/>
              </a:rPr>
              <a:t>Overzicht</a:t>
            </a:r>
            <a:endParaRPr lang="nl-NL" sz="7200" dirty="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Italic" panose="00000400000000000000" pitchFamily="2" charset="0"/>
            </a:endParaRP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6710405" cy="4351338"/>
          </a:xfrm>
        </p:spPr>
      </p:pic>
      <p:pic>
        <p:nvPicPr>
          <p:cNvPr id="3" name="Picture 2"/>
          <p:cNvPicPr>
            <a:picLocks noChangeAspect="1"/>
          </p:cNvPicPr>
          <p:nvPr/>
        </p:nvPicPr>
        <p:blipFill>
          <a:blip r:embed="rId3"/>
          <a:stretch>
            <a:fillRect/>
          </a:stretch>
        </p:blipFill>
        <p:spPr>
          <a:xfrm>
            <a:off x="1757557" y="5007094"/>
            <a:ext cx="215801" cy="277458"/>
          </a:xfrm>
          <a:prstGeom prst="rect">
            <a:avLst/>
          </a:prstGeom>
        </p:spPr>
      </p:pic>
      <p:sp>
        <p:nvSpPr>
          <p:cNvPr id="5" name="Tekstvak 4"/>
          <p:cNvSpPr txBox="1"/>
          <p:nvPr/>
        </p:nvSpPr>
        <p:spPr>
          <a:xfrm>
            <a:off x="8015591" y="1690688"/>
            <a:ext cx="3926200" cy="3477875"/>
          </a:xfrm>
          <a:prstGeom prst="rect">
            <a:avLst/>
          </a:prstGeom>
          <a:noFill/>
        </p:spPr>
        <p:txBody>
          <a:bodyPr wrap="square" rtlCol="0">
            <a:spAutoFit/>
          </a:bodyPr>
          <a:lstStyle/>
          <a:p>
            <a:pPr marL="514350" indent="-514350">
              <a:buFont typeface="+mj-lt"/>
              <a:buAutoNum type="arabicPeriod"/>
            </a:pPr>
            <a:r>
              <a:rPr lang="nl-NL" sz="2400" dirty="0" smtClean="0">
                <a:solidFill>
                  <a:schemeClr val="bg1"/>
                </a:solidFill>
                <a:latin typeface="Helvetica" panose="020B0604020202020204" pitchFamily="34" charset="0"/>
                <a:ea typeface="Noteworthy Light" charset="0"/>
                <a:cs typeface="Helvetica" panose="020B0604020202020204" pitchFamily="34" charset="0"/>
              </a:rPr>
              <a:t>De geschiedenis van suiker</a:t>
            </a:r>
          </a:p>
          <a:p>
            <a:pPr marL="514350" indent="-514350">
              <a:buFont typeface="+mj-lt"/>
              <a:buAutoNum type="arabicPeriod"/>
            </a:pPr>
            <a:r>
              <a:rPr lang="nl-NL" sz="2400" dirty="0" smtClean="0">
                <a:solidFill>
                  <a:schemeClr val="bg1"/>
                </a:solidFill>
                <a:latin typeface="Helvetica" panose="020B0604020202020204" pitchFamily="34" charset="0"/>
                <a:ea typeface="Noteworthy Light" charset="0"/>
                <a:cs typeface="Helvetica" panose="020B0604020202020204" pitchFamily="34" charset="0"/>
              </a:rPr>
              <a:t>Het ontstaan </a:t>
            </a:r>
            <a:r>
              <a:rPr lang="nl-NL" sz="2400" dirty="0" err="1" smtClean="0">
                <a:solidFill>
                  <a:schemeClr val="bg1"/>
                </a:solidFill>
                <a:latin typeface="Helvetica" panose="020B0604020202020204" pitchFamily="34" charset="0"/>
                <a:ea typeface="Noteworthy Light" charset="0"/>
                <a:cs typeface="Helvetica" panose="020B0604020202020204" pitchFamily="34" charset="0"/>
              </a:rPr>
              <a:t>Tiense</a:t>
            </a:r>
            <a:r>
              <a:rPr lang="nl-NL" sz="2400" dirty="0" smtClean="0">
                <a:solidFill>
                  <a:schemeClr val="bg1"/>
                </a:solidFill>
                <a:latin typeface="Helvetica" panose="020B0604020202020204" pitchFamily="34" charset="0"/>
                <a:ea typeface="Noteworthy Light" charset="0"/>
                <a:cs typeface="Helvetica" panose="020B0604020202020204" pitchFamily="34" charset="0"/>
              </a:rPr>
              <a:t> Suiker</a:t>
            </a:r>
          </a:p>
          <a:p>
            <a:pPr marL="514350" indent="-514350">
              <a:buFont typeface="+mj-lt"/>
              <a:buAutoNum type="arabicPeriod"/>
            </a:pPr>
            <a:r>
              <a:rPr lang="nl-NL" sz="2400" dirty="0">
                <a:solidFill>
                  <a:schemeClr val="bg1"/>
                </a:solidFill>
                <a:latin typeface="Helvetica" panose="020B0604020202020204" pitchFamily="34" charset="0"/>
                <a:ea typeface="Noteworthy Light" charset="0"/>
                <a:cs typeface="Helvetica" panose="020B0604020202020204" pitchFamily="34" charset="0"/>
              </a:rPr>
              <a:t>Het productieproces van bietsuiker</a:t>
            </a:r>
          </a:p>
          <a:p>
            <a:pPr marL="514350" indent="-514350">
              <a:buFont typeface="+mj-lt"/>
              <a:buAutoNum type="arabicPeriod"/>
            </a:pPr>
            <a:r>
              <a:rPr lang="nl-NL" sz="2400" dirty="0" err="1" smtClean="0">
                <a:solidFill>
                  <a:schemeClr val="bg1"/>
                </a:solidFill>
                <a:latin typeface="Helvetica" panose="020B0604020202020204" pitchFamily="34" charset="0"/>
                <a:ea typeface="Noteworthy Light" charset="0"/>
                <a:cs typeface="Helvetica" panose="020B0604020202020204" pitchFamily="34" charset="0"/>
              </a:rPr>
              <a:t>Tiense</a:t>
            </a:r>
            <a:r>
              <a:rPr lang="nl-NL" sz="2400" dirty="0" smtClean="0">
                <a:solidFill>
                  <a:schemeClr val="bg1"/>
                </a:solidFill>
                <a:latin typeface="Helvetica" panose="020B0604020202020204" pitchFamily="34" charset="0"/>
                <a:ea typeface="Noteworthy Light" charset="0"/>
                <a:cs typeface="Helvetica" panose="020B0604020202020204" pitchFamily="34" charset="0"/>
              </a:rPr>
              <a:t> Suiker vandaag</a:t>
            </a:r>
          </a:p>
          <a:p>
            <a:pPr marL="514350" indent="-514350">
              <a:buFont typeface="+mj-lt"/>
              <a:buAutoNum type="arabicPeriod"/>
            </a:pPr>
            <a:r>
              <a:rPr lang="nl-NL" sz="2400" dirty="0" smtClean="0">
                <a:solidFill>
                  <a:schemeClr val="bg1"/>
                </a:solidFill>
                <a:latin typeface="Helvetica" panose="020B0604020202020204" pitchFamily="34" charset="0"/>
                <a:ea typeface="Noteworthy Light" charset="0"/>
                <a:cs typeface="Helvetica" panose="020B0604020202020204" pitchFamily="34" charset="0"/>
              </a:rPr>
              <a:t>T-man</a:t>
            </a:r>
          </a:p>
          <a:p>
            <a:endParaRPr lang="nl-NL" sz="1400" dirty="0" smtClean="0"/>
          </a:p>
          <a:p>
            <a:endParaRPr lang="nl-NL" sz="1400" dirty="0"/>
          </a:p>
        </p:txBody>
      </p:sp>
    </p:spTree>
    <p:extLst>
      <p:ext uri="{BB962C8B-B14F-4D97-AF65-F5344CB8AC3E}">
        <p14:creationId xmlns:p14="http://schemas.microsoft.com/office/powerpoint/2010/main" val="745523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6886"/>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7200" dirty="0" smtClean="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rPr>
              <a:t>De geschiedenis van suiker</a:t>
            </a:r>
            <a:endParaRPr lang="nl-NL" sz="7200" dirty="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endParaRPr>
          </a:p>
        </p:txBody>
      </p:sp>
      <p:sp>
        <p:nvSpPr>
          <p:cNvPr id="3" name="Tijdelijke aanduiding voor inhoud 2"/>
          <p:cNvSpPr>
            <a:spLocks noGrp="1"/>
          </p:cNvSpPr>
          <p:nvPr>
            <p:ph idx="1"/>
          </p:nvPr>
        </p:nvSpPr>
        <p:spPr>
          <a:xfrm>
            <a:off x="838200" y="1825626"/>
            <a:ext cx="10707806" cy="1200329"/>
          </a:xfrm>
        </p:spPr>
        <p:txBody>
          <a:bodyPr wrap="square">
            <a:spAutoFit/>
          </a:bodyPr>
          <a:lstStyle/>
          <a:p>
            <a:pPr marL="0" indent="0" algn="just">
              <a:lnSpc>
                <a:spcPct val="100000"/>
              </a:lnSpc>
              <a:buNone/>
            </a:pPr>
            <a:r>
              <a:rPr lang="nl-NL" sz="2400" dirty="0" smtClean="0">
                <a:solidFill>
                  <a:schemeClr val="bg1"/>
                </a:solidFill>
                <a:latin typeface="Helvetica" charset="0"/>
                <a:ea typeface="Helvetica" charset="0"/>
                <a:cs typeface="Helvetica" charset="0"/>
              </a:rPr>
              <a:t>Wist je dat? </a:t>
            </a:r>
            <a:r>
              <a:rPr lang="nl-NL" sz="2400" b="1" dirty="0" smtClean="0">
                <a:solidFill>
                  <a:schemeClr val="bg1"/>
                </a:solidFill>
                <a:latin typeface="Helvetica" charset="0"/>
                <a:ea typeface="Helvetica" charset="0"/>
                <a:cs typeface="Helvetica" charset="0"/>
              </a:rPr>
              <a:t>Suiker is de eerste smaak </a:t>
            </a:r>
            <a:r>
              <a:rPr lang="nl-NL" sz="2400" dirty="0" smtClean="0">
                <a:solidFill>
                  <a:schemeClr val="bg1"/>
                </a:solidFill>
                <a:latin typeface="Helvetica" charset="0"/>
                <a:ea typeface="Helvetica" charset="0"/>
                <a:cs typeface="Helvetica" charset="0"/>
              </a:rPr>
              <a:t>die de mens bij zijn geboorte waarneemt. Moedermelk smaakt zoet. Sinds mensenheugenis wordt de zoete smaak steeds verbonden met iets wonderbaarlijk!</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261581">
            <a:off x="5261300" y="3391615"/>
            <a:ext cx="1669398" cy="1043785"/>
          </a:xfrm>
          <a:prstGeom prst="rect">
            <a:avLst/>
          </a:prstGeom>
        </p:spPr>
      </p:pic>
      <p:sp>
        <p:nvSpPr>
          <p:cNvPr id="7" name="TextBox 6"/>
          <p:cNvSpPr txBox="1"/>
          <p:nvPr/>
        </p:nvSpPr>
        <p:spPr>
          <a:xfrm>
            <a:off x="1637731" y="4801059"/>
            <a:ext cx="9553433" cy="1200329"/>
          </a:xfrm>
          <a:prstGeom prst="rect">
            <a:avLst/>
          </a:prstGeom>
          <a:noFill/>
        </p:spPr>
        <p:txBody>
          <a:bodyPr wrap="square" rtlCol="0">
            <a:spAutoFit/>
          </a:bodyPr>
          <a:lstStyle/>
          <a:p>
            <a:pPr algn="just"/>
            <a:r>
              <a:rPr lang="nl-NL" sz="2400" dirty="0">
                <a:solidFill>
                  <a:schemeClr val="bg1"/>
                </a:solidFill>
                <a:latin typeface="Helvetica" charset="0"/>
                <a:ea typeface="Helvetica" charset="0"/>
                <a:cs typeface="Helvetica" charset="0"/>
              </a:rPr>
              <a:t>In de </a:t>
            </a:r>
            <a:r>
              <a:rPr lang="nl-NL" sz="2400" b="1" dirty="0">
                <a:solidFill>
                  <a:schemeClr val="bg1"/>
                </a:solidFill>
                <a:latin typeface="Helvetica" charset="0"/>
                <a:ea typeface="Helvetica" charset="0"/>
                <a:cs typeface="Helvetica" charset="0"/>
              </a:rPr>
              <a:t>prehistorie</a:t>
            </a:r>
            <a:r>
              <a:rPr lang="nl-NL" sz="2400" dirty="0">
                <a:solidFill>
                  <a:schemeClr val="bg1"/>
                </a:solidFill>
                <a:latin typeface="Helvetica" charset="0"/>
                <a:ea typeface="Helvetica" charset="0"/>
                <a:cs typeface="Helvetica" charset="0"/>
              </a:rPr>
              <a:t> experimenteerden onze voorouders al met zoete planten en vruchten. Toen zij honing ontdekten, konden ze hun geluk niet op ook al ging de oogst vaak gepaard met venijnige bijensteken.</a:t>
            </a:r>
          </a:p>
        </p:txBody>
      </p:sp>
    </p:spTree>
    <p:extLst>
      <p:ext uri="{BB962C8B-B14F-4D97-AF65-F5344CB8AC3E}">
        <p14:creationId xmlns:p14="http://schemas.microsoft.com/office/powerpoint/2010/main" val="511711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6886"/>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7200" dirty="0" smtClean="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rPr>
              <a:t>De geschiedenis van suiker</a:t>
            </a:r>
            <a:endParaRPr lang="nl-NL" sz="7200" dirty="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endParaRPr>
          </a:p>
        </p:txBody>
      </p:sp>
      <p:sp>
        <p:nvSpPr>
          <p:cNvPr id="3" name="Tijdelijke aanduiding voor inhoud 2"/>
          <p:cNvSpPr>
            <a:spLocks noGrp="1"/>
          </p:cNvSpPr>
          <p:nvPr>
            <p:ph idx="1"/>
          </p:nvPr>
        </p:nvSpPr>
        <p:spPr>
          <a:xfrm>
            <a:off x="500418" y="1670369"/>
            <a:ext cx="10821536" cy="4486275"/>
          </a:xfrm>
        </p:spPr>
        <p:txBody>
          <a:bodyPr>
            <a:normAutofit/>
          </a:bodyPr>
          <a:lstStyle/>
          <a:p>
            <a:pPr algn="just">
              <a:lnSpc>
                <a:spcPct val="110000"/>
              </a:lnSpc>
            </a:pPr>
            <a:r>
              <a:rPr lang="nl-BE" sz="2400" dirty="0">
                <a:solidFill>
                  <a:schemeClr val="bg1"/>
                </a:solidFill>
                <a:latin typeface="Helvetica" charset="0"/>
                <a:ea typeface="Helvetica" charset="0"/>
                <a:cs typeface="Helvetica" charset="0"/>
              </a:rPr>
              <a:t>Bij de oude Grieken  </a:t>
            </a:r>
            <a:r>
              <a:rPr lang="nl-BE" sz="2400" dirty="0" smtClean="0">
                <a:solidFill>
                  <a:schemeClr val="bg1"/>
                </a:solidFill>
                <a:latin typeface="Helvetica" charset="0"/>
                <a:ea typeface="Helvetica" charset="0"/>
                <a:cs typeface="Helvetica" charset="0"/>
              </a:rPr>
              <a:t>werd </a:t>
            </a:r>
            <a:r>
              <a:rPr lang="nl-BE" sz="2400" b="1" dirty="0">
                <a:solidFill>
                  <a:schemeClr val="bg1"/>
                </a:solidFill>
                <a:latin typeface="Helvetica" charset="0"/>
                <a:ea typeface="Helvetica" charset="0"/>
                <a:cs typeface="Helvetica" charset="0"/>
              </a:rPr>
              <a:t>honing</a:t>
            </a:r>
            <a:r>
              <a:rPr lang="nl-BE" sz="2400" dirty="0">
                <a:solidFill>
                  <a:schemeClr val="bg1"/>
                </a:solidFill>
                <a:latin typeface="Helvetica" charset="0"/>
                <a:ea typeface="Helvetica" charset="0"/>
                <a:cs typeface="Helvetica" charset="0"/>
              </a:rPr>
              <a:t> het basisingrediënt voor zoete gerechten en dranken. Honing had </a:t>
            </a:r>
            <a:r>
              <a:rPr lang="nl-BE" sz="2400" dirty="0" smtClean="0">
                <a:solidFill>
                  <a:schemeClr val="bg1"/>
                </a:solidFill>
                <a:latin typeface="Helvetica" charset="0"/>
                <a:ea typeface="Helvetica" charset="0"/>
                <a:cs typeface="Helvetica" charset="0"/>
              </a:rPr>
              <a:t>wel één </a:t>
            </a:r>
            <a:r>
              <a:rPr lang="nl-BE" sz="2400" dirty="0">
                <a:solidFill>
                  <a:schemeClr val="bg1"/>
                </a:solidFill>
                <a:latin typeface="Helvetica" charset="0"/>
                <a:ea typeface="Helvetica" charset="0"/>
                <a:cs typeface="Helvetica" charset="0"/>
              </a:rPr>
              <a:t>groot nadeel: het was een schaars product. Daarom was het ook duur. </a:t>
            </a:r>
            <a:endParaRPr lang="nl-BE" sz="2400" dirty="0" smtClean="0">
              <a:solidFill>
                <a:schemeClr val="bg1"/>
              </a:solidFill>
              <a:latin typeface="Helvetica" charset="0"/>
              <a:ea typeface="Helvetica" charset="0"/>
              <a:cs typeface="Helvetica" charset="0"/>
            </a:endParaRPr>
          </a:p>
          <a:p>
            <a:pPr algn="just">
              <a:lnSpc>
                <a:spcPct val="110000"/>
              </a:lnSpc>
            </a:pPr>
            <a:r>
              <a:rPr lang="nl-NL" sz="2400" dirty="0" smtClean="0">
                <a:solidFill>
                  <a:schemeClr val="bg1"/>
                </a:solidFill>
                <a:latin typeface="Helvetica" charset="0"/>
                <a:ea typeface="Helvetica" charset="0"/>
                <a:cs typeface="Helvetica" charset="0"/>
              </a:rPr>
              <a:t>Suiker werd voor het eerst pas écht gebruikt in Polynesië</a:t>
            </a:r>
            <a:r>
              <a:rPr lang="nl-BE" sz="2400" dirty="0" smtClean="0">
                <a:solidFill>
                  <a:schemeClr val="bg1"/>
                </a:solidFill>
                <a:latin typeface="Helvetica" charset="0"/>
                <a:ea typeface="Helvetica" charset="0"/>
                <a:cs typeface="Helvetica" charset="0"/>
              </a:rPr>
              <a:t>, en baande zich daarna een weg naar Indië meer dan 10.000 jaar geleden. De Indiërs onttrokken langsheen de rivier Ganges </a:t>
            </a:r>
            <a:r>
              <a:rPr lang="nl-BE" sz="2400" b="1" dirty="0" smtClean="0">
                <a:solidFill>
                  <a:schemeClr val="bg1"/>
                </a:solidFill>
                <a:latin typeface="Helvetica" charset="0"/>
                <a:ea typeface="Helvetica" charset="0"/>
                <a:cs typeface="Helvetica" charset="0"/>
              </a:rPr>
              <a:t>sap</a:t>
            </a:r>
            <a:r>
              <a:rPr lang="nl-BE" sz="2400" dirty="0" smtClean="0">
                <a:solidFill>
                  <a:schemeClr val="bg1"/>
                </a:solidFill>
                <a:latin typeface="Helvetica" charset="0"/>
                <a:ea typeface="Helvetica" charset="0"/>
                <a:cs typeface="Helvetica" charset="0"/>
              </a:rPr>
              <a:t> uit de stengels van </a:t>
            </a:r>
            <a:r>
              <a:rPr lang="nl-BE" sz="2400" b="1" dirty="0" smtClean="0">
                <a:solidFill>
                  <a:schemeClr val="bg1"/>
                </a:solidFill>
                <a:latin typeface="Helvetica" charset="0"/>
                <a:ea typeface="Helvetica" charset="0"/>
                <a:cs typeface="Helvetica" charset="0"/>
              </a:rPr>
              <a:t>suikerriet</a:t>
            </a:r>
            <a:r>
              <a:rPr lang="nl-BE" sz="2400" dirty="0" smtClean="0">
                <a:solidFill>
                  <a:schemeClr val="bg1"/>
                </a:solidFill>
                <a:latin typeface="Helvetica" charset="0"/>
                <a:ea typeface="Helvetica" charset="0"/>
                <a:cs typeface="Helvetica" charset="0"/>
              </a:rPr>
              <a:t>.</a:t>
            </a:r>
          </a:p>
          <a:p>
            <a:pPr algn="just"/>
            <a:endParaRPr lang="nl-NL" dirty="0">
              <a:solidFill>
                <a:schemeClr val="bg1"/>
              </a:solidFill>
            </a:endParaRPr>
          </a:p>
        </p:txBody>
      </p:sp>
      <p:sp>
        <p:nvSpPr>
          <p:cNvPr id="4" name="TextBox 3"/>
          <p:cNvSpPr txBox="1"/>
          <p:nvPr/>
        </p:nvSpPr>
        <p:spPr>
          <a:xfrm>
            <a:off x="838200" y="5152875"/>
            <a:ext cx="5595582" cy="1569660"/>
          </a:xfrm>
          <a:prstGeom prst="rect">
            <a:avLst/>
          </a:prstGeom>
          <a:noFill/>
        </p:spPr>
        <p:txBody>
          <a:bodyPr wrap="square" rtlCol="0">
            <a:spAutoFit/>
          </a:bodyPr>
          <a:lstStyle/>
          <a:p>
            <a:pPr algn="just"/>
            <a:r>
              <a:rPr lang="nl-BE" sz="2400" dirty="0">
                <a:solidFill>
                  <a:schemeClr val="bg1"/>
                </a:solidFill>
                <a:latin typeface="Helvetica" charset="0"/>
                <a:ea typeface="Helvetica" charset="0"/>
                <a:cs typeface="Helvetica" charset="0"/>
              </a:rPr>
              <a:t>Ze kookten het op en noemden het “</a:t>
            </a:r>
            <a:r>
              <a:rPr lang="nl-BE" sz="2400" b="1" dirty="0" err="1">
                <a:solidFill>
                  <a:schemeClr val="bg1"/>
                </a:solidFill>
                <a:latin typeface="Helvetica" charset="0"/>
                <a:ea typeface="Helvetica" charset="0"/>
                <a:cs typeface="Helvetica" charset="0"/>
              </a:rPr>
              <a:t>Sarkara</a:t>
            </a:r>
            <a:r>
              <a:rPr lang="nl-BE" sz="2400" dirty="0">
                <a:solidFill>
                  <a:schemeClr val="bg1"/>
                </a:solidFill>
                <a:latin typeface="Helvetica" charset="0"/>
                <a:ea typeface="Helvetica" charset="0"/>
                <a:cs typeface="Helvetica" charset="0"/>
              </a:rPr>
              <a:t>”. In de meeste talen hoor je dat woord terugkomen.</a:t>
            </a:r>
          </a:p>
          <a:p>
            <a:endParaRPr lang="de-DE"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987602" y="4426388"/>
            <a:ext cx="1629346" cy="1018743"/>
          </a:xfrm>
          <a:prstGeom prst="rect">
            <a:avLst/>
          </a:prstGeom>
        </p:spPr>
      </p:pic>
    </p:spTree>
    <p:extLst>
      <p:ext uri="{BB962C8B-B14F-4D97-AF65-F5344CB8AC3E}">
        <p14:creationId xmlns:p14="http://schemas.microsoft.com/office/powerpoint/2010/main" val="937125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7200" dirty="0" smtClean="0">
                <a:latin typeface="Freestyle Script" panose="030804020302050B0404" pitchFamily="66" charset="0"/>
                <a:ea typeface="Noteworthy Light" charset="0"/>
                <a:cs typeface="Noteworthy Light" charset="0"/>
              </a:rPr>
              <a:t>De geschiedenis van suiker</a:t>
            </a:r>
            <a:endParaRPr lang="nl-NL" sz="7200" dirty="0">
              <a:latin typeface="Freestyle Script" panose="030804020302050B0404" pitchFamily="66" charset="0"/>
              <a:ea typeface="Noteworthy Light" charset="0"/>
              <a:cs typeface="Noteworthy Light" charset="0"/>
            </a:endParaRPr>
          </a:p>
        </p:txBody>
      </p:sp>
      <p:sp>
        <p:nvSpPr>
          <p:cNvPr id="3" name="Tijdelijke aanduiding voor inhoud 2"/>
          <p:cNvSpPr>
            <a:spLocks noGrp="1"/>
          </p:cNvSpPr>
          <p:nvPr>
            <p:ph idx="1"/>
          </p:nvPr>
        </p:nvSpPr>
        <p:spPr>
          <a:xfrm>
            <a:off x="838200" y="1825625"/>
            <a:ext cx="8346743"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4000" dirty="0" smtClean="0">
                <a:latin typeface="Helvetica" charset="0"/>
                <a:ea typeface="Helvetica" charset="0"/>
                <a:cs typeface="Helvetica" charset="0"/>
              </a:rPr>
              <a:t>Klasvraag</a:t>
            </a:r>
          </a:p>
          <a:p>
            <a:pPr marL="0" marR="0" lvl="0" indent="0" defTabSz="914400" eaLnBrk="1" fontAlgn="auto" latinLnBrk="0" hangingPunct="1">
              <a:lnSpc>
                <a:spcPct val="100000"/>
              </a:lnSpc>
              <a:spcBef>
                <a:spcPts val="0"/>
              </a:spcBef>
              <a:spcAft>
                <a:spcPts val="0"/>
              </a:spcAft>
              <a:buClrTx/>
              <a:buSzTx/>
              <a:buFontTx/>
              <a:buNone/>
              <a:tabLst/>
              <a:defRPr/>
            </a:pPr>
            <a:endParaRPr lang="nl-NL" sz="4000" b="1" dirty="0" smtClean="0">
              <a:latin typeface="Helvetica" charset="0"/>
              <a:ea typeface="Helvetica" charset="0"/>
              <a:cs typeface="Helvetica" charset="0"/>
            </a:endParaRPr>
          </a:p>
          <a:p>
            <a:pPr marL="0" marR="0" lvl="0" indent="0" defTabSz="914400" eaLnBrk="1" fontAlgn="auto" latinLnBrk="0" hangingPunct="1">
              <a:lnSpc>
                <a:spcPct val="100000"/>
              </a:lnSpc>
              <a:spcBef>
                <a:spcPts val="0"/>
              </a:spcBef>
              <a:spcAft>
                <a:spcPts val="0"/>
              </a:spcAft>
              <a:buClrTx/>
              <a:buSzTx/>
              <a:buFontTx/>
              <a:buNone/>
              <a:tabLst/>
              <a:defRPr/>
            </a:pPr>
            <a:r>
              <a:rPr lang="nl-NL" sz="6000" dirty="0" smtClean="0">
                <a:latin typeface="Freestyle Script" panose="030804020302050B0404" pitchFamily="66" charset="0"/>
                <a:ea typeface="Noteworthy Light" charset="0"/>
                <a:cs typeface="Noteworthy Light" charset="0"/>
              </a:rPr>
              <a:t>Wat is het woord voor suiker in de talen die je klasgenootjes spreken?</a:t>
            </a:r>
          </a:p>
          <a:p>
            <a:pPr marL="0" marR="0" lvl="0" indent="0" defTabSz="914400" eaLnBrk="1" fontAlgn="auto" latinLnBrk="0" hangingPunct="1">
              <a:lnSpc>
                <a:spcPct val="100000"/>
              </a:lnSpc>
              <a:spcBef>
                <a:spcPts val="0"/>
              </a:spcBef>
              <a:spcAft>
                <a:spcPts val="0"/>
              </a:spcAft>
              <a:buClrTx/>
              <a:buSzTx/>
              <a:buFontTx/>
              <a:buNone/>
              <a:tabLst/>
              <a:defRPr/>
            </a:pPr>
            <a:endParaRPr lang="nl-NL"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9465"/>
          <a:stretch/>
        </p:blipFill>
        <p:spPr>
          <a:xfrm>
            <a:off x="9850384" y="0"/>
            <a:ext cx="2341616" cy="6552479"/>
          </a:xfrm>
          <a:prstGeom prst="rect">
            <a:avLst/>
          </a:prstGeom>
        </p:spPr>
      </p:pic>
    </p:spTree>
    <p:extLst>
      <p:ext uri="{BB962C8B-B14F-4D97-AF65-F5344CB8AC3E}">
        <p14:creationId xmlns:p14="http://schemas.microsoft.com/office/powerpoint/2010/main" val="1146026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6886"/>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7200" dirty="0" smtClean="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rPr>
              <a:t>De geschiedenis van suiker</a:t>
            </a:r>
            <a:endParaRPr lang="nl-NL" sz="7200" dirty="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endParaRPr>
          </a:p>
        </p:txBody>
      </p:sp>
      <p:sp>
        <p:nvSpPr>
          <p:cNvPr id="3" name="Tijdelijke aanduiding voor inhoud 2"/>
          <p:cNvSpPr>
            <a:spLocks noGrp="1"/>
          </p:cNvSpPr>
          <p:nvPr>
            <p:ph idx="1"/>
          </p:nvPr>
        </p:nvSpPr>
        <p:spPr>
          <a:xfrm>
            <a:off x="838200" y="1825625"/>
            <a:ext cx="7449766" cy="4351338"/>
          </a:xfrm>
        </p:spPr>
        <p:txBody>
          <a:bodyPr>
            <a:normAutofit fontScale="92500" lnSpcReduction="20000"/>
          </a:bodyPr>
          <a:lstStyle/>
          <a:p>
            <a:pPr>
              <a:lnSpc>
                <a:spcPct val="100000"/>
              </a:lnSpc>
            </a:pPr>
            <a:r>
              <a:rPr lang="nl-NL" dirty="0">
                <a:solidFill>
                  <a:schemeClr val="bg1"/>
                </a:solidFill>
                <a:latin typeface="Helvetica" charset="0"/>
                <a:ea typeface="Helvetica" charset="0"/>
                <a:cs typeface="Helvetica" charset="0"/>
              </a:rPr>
              <a:t>In de 7de eeuw veroverden de Arabieren Perzië en viel de hele suikerrietteelt en suikerhandel in hun handen. Terug in hun thuisland ontdekten de Arabische zoetekauwen algauw hoe zij de suikerstroop konden zuiveren. Zo ontstond een donkerbruin, kleverig product dat zij </a:t>
            </a:r>
            <a:r>
              <a:rPr lang="nl-NL" dirty="0" err="1">
                <a:solidFill>
                  <a:schemeClr val="bg1"/>
                </a:solidFill>
                <a:latin typeface="Helvetica" charset="0"/>
                <a:ea typeface="Helvetica" charset="0"/>
                <a:cs typeface="Helvetica" charset="0"/>
              </a:rPr>
              <a:t>Khurat</a:t>
            </a:r>
            <a:r>
              <a:rPr lang="nl-NL" dirty="0">
                <a:solidFill>
                  <a:schemeClr val="bg1"/>
                </a:solidFill>
                <a:latin typeface="Helvetica" charset="0"/>
                <a:ea typeface="Helvetica" charset="0"/>
                <a:cs typeface="Helvetica" charset="0"/>
              </a:rPr>
              <a:t> al </a:t>
            </a:r>
            <a:r>
              <a:rPr lang="nl-NL" dirty="0" err="1">
                <a:solidFill>
                  <a:schemeClr val="bg1"/>
                </a:solidFill>
                <a:latin typeface="Helvetica" charset="0"/>
                <a:ea typeface="Helvetica" charset="0"/>
                <a:cs typeface="Helvetica" charset="0"/>
              </a:rPr>
              <a:t>Milh</a:t>
            </a:r>
            <a:r>
              <a:rPr lang="nl-NL" dirty="0">
                <a:solidFill>
                  <a:schemeClr val="bg1"/>
                </a:solidFill>
                <a:latin typeface="Helvetica" charset="0"/>
                <a:ea typeface="Helvetica" charset="0"/>
                <a:cs typeface="Helvetica" charset="0"/>
              </a:rPr>
              <a:t> noemden. Deze naam leeft nog voort in ons woord ‘</a:t>
            </a:r>
            <a:r>
              <a:rPr lang="nl-NL" b="1" dirty="0">
                <a:solidFill>
                  <a:schemeClr val="bg1"/>
                </a:solidFill>
                <a:latin typeface="Helvetica" charset="0"/>
                <a:ea typeface="Helvetica" charset="0"/>
                <a:cs typeface="Helvetica" charset="0"/>
              </a:rPr>
              <a:t>karamel</a:t>
            </a:r>
            <a:r>
              <a:rPr lang="nl-NL" dirty="0" smtClean="0">
                <a:solidFill>
                  <a:schemeClr val="bg1"/>
                </a:solidFill>
                <a:latin typeface="Helvetica" charset="0"/>
                <a:ea typeface="Helvetica" charset="0"/>
                <a:cs typeface="Helvetica" charset="0"/>
              </a:rPr>
              <a:t>’.</a:t>
            </a:r>
          </a:p>
          <a:p>
            <a:pPr>
              <a:lnSpc>
                <a:spcPct val="100000"/>
              </a:lnSpc>
            </a:pPr>
            <a:r>
              <a:rPr lang="nl-NL" dirty="0">
                <a:solidFill>
                  <a:schemeClr val="bg1"/>
                </a:solidFill>
                <a:latin typeface="Helvetica" charset="0"/>
                <a:ea typeface="Helvetica" charset="0"/>
                <a:cs typeface="Helvetica" charset="0"/>
              </a:rPr>
              <a:t>Ook in de middeleeuwen was </a:t>
            </a:r>
            <a:r>
              <a:rPr lang="nl-NL" b="1" dirty="0">
                <a:solidFill>
                  <a:schemeClr val="bg1"/>
                </a:solidFill>
                <a:latin typeface="Helvetica" charset="0"/>
                <a:ea typeface="Helvetica" charset="0"/>
                <a:cs typeface="Helvetica" charset="0"/>
              </a:rPr>
              <a:t>rietsuiker</a:t>
            </a:r>
            <a:r>
              <a:rPr lang="nl-NL" dirty="0">
                <a:solidFill>
                  <a:schemeClr val="bg1"/>
                </a:solidFill>
                <a:latin typeface="Helvetica" charset="0"/>
                <a:ea typeface="Helvetica" charset="0"/>
                <a:cs typeface="Helvetica" charset="0"/>
              </a:rPr>
              <a:t> belangrijke koopwaar. In </a:t>
            </a:r>
            <a:r>
              <a:rPr lang="nl-NL" b="1" dirty="0">
                <a:solidFill>
                  <a:schemeClr val="bg1"/>
                </a:solidFill>
                <a:latin typeface="Helvetica" charset="0"/>
                <a:ea typeface="Helvetica" charset="0"/>
                <a:cs typeface="Helvetica" charset="0"/>
              </a:rPr>
              <a:t>Noord-Europa</a:t>
            </a:r>
            <a:r>
              <a:rPr lang="nl-NL" dirty="0">
                <a:solidFill>
                  <a:schemeClr val="bg1"/>
                </a:solidFill>
                <a:latin typeface="Helvetica" charset="0"/>
                <a:ea typeface="Helvetica" charset="0"/>
                <a:cs typeface="Helvetica" charset="0"/>
              </a:rPr>
              <a:t> was Brugge lange tijd de aanvoerhaven van de suiker, maar toen het Zwin verzandde, nam Antwerpen die rol over.</a:t>
            </a:r>
          </a:p>
          <a:p>
            <a:endParaRPr lang="nl-NL" dirty="0" smtClean="0">
              <a:latin typeface="Helvetica" charset="0"/>
              <a:ea typeface="Helvetica" charset="0"/>
              <a:cs typeface="Helvetica" charset="0"/>
            </a:endParaRPr>
          </a:p>
          <a:p>
            <a:endParaRPr lang="nl-NL" dirty="0">
              <a:latin typeface="Helvetica" charset="0"/>
              <a:ea typeface="Helvetica" charset="0"/>
              <a:cs typeface="Helvetica"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9611"/>
          <a:stretch/>
        </p:blipFill>
        <p:spPr>
          <a:xfrm>
            <a:off x="8790986" y="2005310"/>
            <a:ext cx="3401013" cy="3167192"/>
          </a:xfrm>
          <a:prstGeom prst="rect">
            <a:avLst/>
          </a:prstGeom>
        </p:spPr>
      </p:pic>
      <p:sp>
        <p:nvSpPr>
          <p:cNvPr id="5" name="Rectangle 4"/>
          <p:cNvSpPr/>
          <p:nvPr/>
        </p:nvSpPr>
        <p:spPr>
          <a:xfrm rot="21166803">
            <a:off x="9208173" y="2425469"/>
            <a:ext cx="1773242" cy="369332"/>
          </a:xfrm>
          <a:prstGeom prst="rect">
            <a:avLst/>
          </a:prstGeom>
        </p:spPr>
        <p:txBody>
          <a:bodyPr wrap="none">
            <a:spAutoFit/>
          </a:bodyPr>
          <a:lstStyle/>
          <a:p>
            <a:r>
              <a:rPr lang="nl-NL" dirty="0">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rPr>
              <a:t>De geschiedenis van suiker</a:t>
            </a:r>
            <a:endParaRPr lang="de-DE" dirty="0"/>
          </a:p>
        </p:txBody>
      </p:sp>
      <p:sp>
        <p:nvSpPr>
          <p:cNvPr id="6" name="Rectangle 5"/>
          <p:cNvSpPr/>
          <p:nvPr/>
        </p:nvSpPr>
        <p:spPr>
          <a:xfrm rot="21184430">
            <a:off x="9520590" y="2868711"/>
            <a:ext cx="2592713" cy="692497"/>
          </a:xfrm>
          <a:prstGeom prst="rect">
            <a:avLst/>
          </a:prstGeom>
        </p:spPr>
        <p:txBody>
          <a:bodyPr wrap="square" numCol="2">
            <a:spAutoFit/>
          </a:bodyPr>
          <a:lstStyle/>
          <a:p>
            <a:pPr algn="just">
              <a:lnSpc>
                <a:spcPct val="100000"/>
              </a:lnSpc>
            </a:pPr>
            <a:r>
              <a:rPr lang="nl-NL" sz="300" dirty="0">
                <a:latin typeface="Italic" panose="00000400000000000000" pitchFamily="2" charset="0"/>
                <a:ea typeface="Helvetica" charset="0"/>
                <a:cs typeface="Italic" panose="00000400000000000000" pitchFamily="2" charset="0"/>
              </a:rPr>
              <a:t>In de 7de eeuw veroverden de Arabieren Perzië en viel de hele suikerrietteelt en suikerhandel in hun handen. Terug in hun thuisland ontdekten de Arabische zoetekauwen algauw hoe zij de suikerstroop konden zuiveren. Zo ontstond een donkerbruin, kleverig product dat zij </a:t>
            </a:r>
            <a:r>
              <a:rPr lang="nl-NL" sz="300" dirty="0" err="1">
                <a:latin typeface="Italic" panose="00000400000000000000" pitchFamily="2" charset="0"/>
                <a:ea typeface="Helvetica" charset="0"/>
                <a:cs typeface="Italic" panose="00000400000000000000" pitchFamily="2" charset="0"/>
              </a:rPr>
              <a:t>Khurat</a:t>
            </a:r>
            <a:r>
              <a:rPr lang="nl-NL" sz="300" dirty="0">
                <a:latin typeface="Italic" panose="00000400000000000000" pitchFamily="2" charset="0"/>
                <a:ea typeface="Helvetica" charset="0"/>
                <a:cs typeface="Italic" panose="00000400000000000000" pitchFamily="2" charset="0"/>
              </a:rPr>
              <a:t> al </a:t>
            </a:r>
            <a:r>
              <a:rPr lang="nl-NL" sz="300" dirty="0" err="1">
                <a:latin typeface="Italic" panose="00000400000000000000" pitchFamily="2" charset="0"/>
                <a:ea typeface="Helvetica" charset="0"/>
                <a:cs typeface="Italic" panose="00000400000000000000" pitchFamily="2" charset="0"/>
              </a:rPr>
              <a:t>Milh</a:t>
            </a:r>
            <a:r>
              <a:rPr lang="nl-NL" sz="300" dirty="0">
                <a:latin typeface="Italic" panose="00000400000000000000" pitchFamily="2" charset="0"/>
                <a:ea typeface="Helvetica" charset="0"/>
                <a:cs typeface="Italic" panose="00000400000000000000" pitchFamily="2" charset="0"/>
              </a:rPr>
              <a:t> noemden. Deze naam leeft nog voort in ons woord ‘karamel’.</a:t>
            </a:r>
          </a:p>
          <a:p>
            <a:pPr algn="just">
              <a:lnSpc>
                <a:spcPct val="100000"/>
              </a:lnSpc>
            </a:pPr>
            <a:r>
              <a:rPr lang="nl-NL" sz="300" dirty="0">
                <a:latin typeface="Italic" panose="00000400000000000000" pitchFamily="2" charset="0"/>
                <a:ea typeface="Helvetica" charset="0"/>
                <a:cs typeface="Italic" panose="00000400000000000000" pitchFamily="2" charset="0"/>
              </a:rPr>
              <a:t>Ook in de middeleeuwen was rietsuiker belangrijke koopwaar. In Noord-Europa was Brugge lange tijd de aanvoerhaven van de suiker, maar toen het Zwin verzandde, nam Antwerpen die rol over.</a:t>
            </a:r>
          </a:p>
        </p:txBody>
      </p:sp>
      <p:sp>
        <p:nvSpPr>
          <p:cNvPr id="7" name="Rectangle 6"/>
          <p:cNvSpPr/>
          <p:nvPr/>
        </p:nvSpPr>
        <p:spPr>
          <a:xfrm rot="21184430">
            <a:off x="9590193" y="3655045"/>
            <a:ext cx="2592713" cy="692497"/>
          </a:xfrm>
          <a:prstGeom prst="rect">
            <a:avLst/>
          </a:prstGeom>
        </p:spPr>
        <p:txBody>
          <a:bodyPr wrap="square" numCol="2">
            <a:spAutoFit/>
          </a:bodyPr>
          <a:lstStyle/>
          <a:p>
            <a:pPr algn="just">
              <a:lnSpc>
                <a:spcPct val="100000"/>
              </a:lnSpc>
            </a:pPr>
            <a:r>
              <a:rPr lang="nl-NL" sz="300" dirty="0">
                <a:latin typeface="Italic" panose="00000400000000000000" pitchFamily="2" charset="0"/>
                <a:ea typeface="Helvetica" charset="0"/>
                <a:cs typeface="Italic" panose="00000400000000000000" pitchFamily="2" charset="0"/>
              </a:rPr>
              <a:t>In de 7de eeuw veroverden de Arabieren Perzië en viel de hele suikerrietteelt en suikerhandel in hun handen. Terug in hun thuisland ontdekten de Arabische zoetekauwen algauw hoe zij de suikerstroop konden zuiveren. Zo ontstond een donkerbruin, kleverig product dat zij </a:t>
            </a:r>
            <a:r>
              <a:rPr lang="nl-NL" sz="300" dirty="0" err="1">
                <a:latin typeface="Italic" panose="00000400000000000000" pitchFamily="2" charset="0"/>
                <a:ea typeface="Helvetica" charset="0"/>
                <a:cs typeface="Italic" panose="00000400000000000000" pitchFamily="2" charset="0"/>
              </a:rPr>
              <a:t>Khurat</a:t>
            </a:r>
            <a:r>
              <a:rPr lang="nl-NL" sz="300" dirty="0">
                <a:latin typeface="Italic" panose="00000400000000000000" pitchFamily="2" charset="0"/>
                <a:ea typeface="Helvetica" charset="0"/>
                <a:cs typeface="Italic" panose="00000400000000000000" pitchFamily="2" charset="0"/>
              </a:rPr>
              <a:t> al </a:t>
            </a:r>
            <a:r>
              <a:rPr lang="nl-NL" sz="300" dirty="0" err="1">
                <a:latin typeface="Italic" panose="00000400000000000000" pitchFamily="2" charset="0"/>
                <a:ea typeface="Helvetica" charset="0"/>
                <a:cs typeface="Italic" panose="00000400000000000000" pitchFamily="2" charset="0"/>
              </a:rPr>
              <a:t>Milh</a:t>
            </a:r>
            <a:r>
              <a:rPr lang="nl-NL" sz="300" dirty="0">
                <a:latin typeface="Italic" panose="00000400000000000000" pitchFamily="2" charset="0"/>
                <a:ea typeface="Helvetica" charset="0"/>
                <a:cs typeface="Italic" panose="00000400000000000000" pitchFamily="2" charset="0"/>
              </a:rPr>
              <a:t> noemden. Deze naam leeft nog voort in ons woord ‘karamel’.</a:t>
            </a:r>
          </a:p>
          <a:p>
            <a:pPr algn="just">
              <a:lnSpc>
                <a:spcPct val="100000"/>
              </a:lnSpc>
            </a:pPr>
            <a:r>
              <a:rPr lang="nl-NL" sz="300" dirty="0">
                <a:latin typeface="Italic" panose="00000400000000000000" pitchFamily="2" charset="0"/>
                <a:ea typeface="Helvetica" charset="0"/>
                <a:cs typeface="Italic" panose="00000400000000000000" pitchFamily="2" charset="0"/>
              </a:rPr>
              <a:t>Ook in de middeleeuwen was rietsuiker belangrijke koopwaar. In Noord-Europa was Brugge lange tijd de aanvoerhaven van de suiker, maar toen het Zwin verzandde, nam Antwerpen die rol over.</a:t>
            </a:r>
          </a:p>
        </p:txBody>
      </p:sp>
      <p:pic>
        <p:nvPicPr>
          <p:cNvPr id="9" name="Picture 8" descr="(c) Tiense Suiker&#10;" title="Suikerbi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05265">
            <a:off x="10849607" y="2789389"/>
            <a:ext cx="2039809" cy="851138"/>
          </a:xfrm>
          <a:prstGeom prst="rect">
            <a:avLst/>
          </a:prstGeom>
        </p:spPr>
      </p:pic>
    </p:spTree>
    <p:extLst>
      <p:ext uri="{BB962C8B-B14F-4D97-AF65-F5344CB8AC3E}">
        <p14:creationId xmlns:p14="http://schemas.microsoft.com/office/powerpoint/2010/main" val="1894770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6886"/>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7200" dirty="0" smtClean="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rPr>
              <a:t>De geschiedenis van suiker</a:t>
            </a:r>
            <a:endParaRPr lang="nl-NL" sz="7200" dirty="0">
              <a:solidFill>
                <a:schemeClr val="bg1"/>
              </a:solidFill>
              <a:effectLst>
                <a:outerShdw blurRad="38100" dist="38100" dir="2700000" algn="tl">
                  <a:srgbClr val="000000">
                    <a:alpha val="43137"/>
                  </a:srgbClr>
                </a:outerShdw>
              </a:effectLst>
              <a:latin typeface="Freestyle Script" panose="030804020302050B0404" pitchFamily="66" charset="0"/>
              <a:ea typeface="Noteworthy Light" charset="0"/>
              <a:cs typeface="Noteworthy Light" charset="0"/>
            </a:endParaRPr>
          </a:p>
        </p:txBody>
      </p:sp>
      <p:sp>
        <p:nvSpPr>
          <p:cNvPr id="3" name="Tijdelijke aanduiding voor inhoud 2"/>
          <p:cNvSpPr>
            <a:spLocks noGrp="1"/>
          </p:cNvSpPr>
          <p:nvPr>
            <p:ph idx="1"/>
          </p:nvPr>
        </p:nvSpPr>
        <p:spPr>
          <a:xfrm>
            <a:off x="374177" y="1593614"/>
            <a:ext cx="11226420" cy="1831974"/>
          </a:xfrm>
        </p:spPr>
        <p:txBody>
          <a:bodyPr>
            <a:normAutofit fontScale="70000" lnSpcReduction="20000"/>
          </a:bodyPr>
          <a:lstStyle/>
          <a:p>
            <a:pPr marL="0" indent="0">
              <a:lnSpc>
                <a:spcPct val="110000"/>
              </a:lnSpc>
              <a:buNone/>
            </a:pPr>
            <a:r>
              <a:rPr lang="nl-NL" sz="3400" dirty="0" smtClean="0">
                <a:solidFill>
                  <a:schemeClr val="bg1"/>
                </a:solidFill>
                <a:latin typeface="Helvetica" charset="0"/>
                <a:ea typeface="Helvetica" charset="0"/>
                <a:cs typeface="Helvetica" charset="0"/>
              </a:rPr>
              <a:t>Napoleon </a:t>
            </a:r>
            <a:r>
              <a:rPr lang="nl-NL" sz="3400" dirty="0">
                <a:solidFill>
                  <a:schemeClr val="bg1"/>
                </a:solidFill>
                <a:latin typeface="Helvetica" charset="0"/>
                <a:ea typeface="Helvetica" charset="0"/>
                <a:cs typeface="Helvetica" charset="0"/>
              </a:rPr>
              <a:t>wordt </a:t>
            </a:r>
            <a:r>
              <a:rPr lang="nl-NL" sz="3400" dirty="0" smtClean="0">
                <a:solidFill>
                  <a:schemeClr val="bg1"/>
                </a:solidFill>
                <a:latin typeface="Helvetica" charset="0"/>
                <a:ea typeface="Helvetica" charset="0"/>
                <a:cs typeface="Helvetica" charset="0"/>
              </a:rPr>
              <a:t>bedankt! De </a:t>
            </a:r>
            <a:r>
              <a:rPr lang="nl-NL" sz="3400" dirty="0">
                <a:solidFill>
                  <a:schemeClr val="bg1"/>
                </a:solidFill>
                <a:latin typeface="Helvetica" charset="0"/>
                <a:ea typeface="Helvetica" charset="0"/>
                <a:cs typeface="Helvetica" charset="0"/>
              </a:rPr>
              <a:t>Franse revolutie en de veldslagen van Napoleon Bonaparte zorgden er voor dat begin 1800 de Europese handel in rietsuiker helemaal stilviel. Mensen gingen op zoek naar een alternatief en ontdekten dat je ook heel goed suiker kon winnen uit een product uit de eigen achtertuin: de </a:t>
            </a:r>
            <a:r>
              <a:rPr lang="nl-NL" sz="3400" b="1" dirty="0">
                <a:solidFill>
                  <a:schemeClr val="bg1"/>
                </a:solidFill>
                <a:latin typeface="Helvetica" charset="0"/>
                <a:ea typeface="Helvetica" charset="0"/>
                <a:cs typeface="Helvetica" charset="0"/>
              </a:rPr>
              <a:t>suikerbiet</a:t>
            </a:r>
            <a:r>
              <a:rPr lang="nl-NL" sz="3400" dirty="0" smtClean="0">
                <a:solidFill>
                  <a:schemeClr val="bg1"/>
                </a:solidFill>
                <a:latin typeface="Helvetica" charset="0"/>
                <a:ea typeface="Helvetica" charset="0"/>
                <a:cs typeface="Helvetica" charset="0"/>
              </a:rPr>
              <a:t>.</a:t>
            </a:r>
          </a:p>
          <a:p>
            <a:endParaRPr lang="nl-NL" dirty="0">
              <a:solidFill>
                <a:schemeClr val="bg1"/>
              </a:solidFill>
              <a:latin typeface="Helvetica" charset="0"/>
              <a:ea typeface="Helvetica" charset="0"/>
              <a:cs typeface="Helvetica" charset="0"/>
            </a:endParaRPr>
          </a:p>
          <a:p>
            <a:pPr marL="0" indent="0">
              <a:buNone/>
            </a:pPr>
            <a:endParaRPr lang="nl-NL" dirty="0" smtClean="0">
              <a:solidFill>
                <a:schemeClr val="bg1"/>
              </a:solidFill>
              <a:latin typeface="Helvetica" charset="0"/>
              <a:ea typeface="Helvetica" charset="0"/>
              <a:cs typeface="Helvetica" charset="0"/>
            </a:endParaRPr>
          </a:p>
          <a:p>
            <a:endParaRPr lang="nl-NL" dirty="0" smtClean="0">
              <a:latin typeface="Helvetica" charset="0"/>
              <a:ea typeface="Helvetica" charset="0"/>
              <a:cs typeface="Helvetica" charset="0"/>
            </a:endParaRPr>
          </a:p>
          <a:p>
            <a:endParaRPr lang="nl-NL" dirty="0">
              <a:latin typeface="Helvetica" charset="0"/>
              <a:ea typeface="Helvetica" charset="0"/>
              <a:cs typeface="Helvetica" charset="0"/>
            </a:endParaRPr>
          </a:p>
        </p:txBody>
      </p:sp>
      <p:pic>
        <p:nvPicPr>
          <p:cNvPr id="4" name="Picture 3" descr="(c) Tiense Suiker&#10;" title="Suikerbie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8586" y="3106889"/>
            <a:ext cx="4230806" cy="1765362"/>
          </a:xfrm>
          <a:prstGeom prst="rect">
            <a:avLst/>
          </a:prstGeom>
        </p:spPr>
      </p:pic>
      <p:sp>
        <p:nvSpPr>
          <p:cNvPr id="5" name="TextBox 4"/>
          <p:cNvSpPr txBox="1"/>
          <p:nvPr/>
        </p:nvSpPr>
        <p:spPr>
          <a:xfrm>
            <a:off x="466299" y="5131559"/>
            <a:ext cx="10795379" cy="1477328"/>
          </a:xfrm>
          <a:prstGeom prst="rect">
            <a:avLst/>
          </a:prstGeom>
          <a:noFill/>
        </p:spPr>
        <p:txBody>
          <a:bodyPr wrap="square" rtlCol="0">
            <a:spAutoFit/>
          </a:bodyPr>
          <a:lstStyle/>
          <a:p>
            <a:r>
              <a:rPr lang="nl-NL" sz="2400" dirty="0">
                <a:solidFill>
                  <a:schemeClr val="bg1"/>
                </a:solidFill>
                <a:latin typeface="Helvetica" charset="0"/>
                <a:ea typeface="Helvetica" charset="0"/>
                <a:cs typeface="Helvetica" charset="0"/>
              </a:rPr>
              <a:t>De echte doorbraak van bietensuiker kwam pas na de afschaffing van de slavernij. De </a:t>
            </a:r>
            <a:r>
              <a:rPr lang="nl-NL" sz="2400" b="1" dirty="0">
                <a:solidFill>
                  <a:schemeClr val="bg1"/>
                </a:solidFill>
                <a:latin typeface="Helvetica" charset="0"/>
                <a:ea typeface="Helvetica" charset="0"/>
                <a:cs typeface="Helvetica" charset="0"/>
              </a:rPr>
              <a:t>suikerrietplantages</a:t>
            </a:r>
            <a:r>
              <a:rPr lang="nl-NL" sz="2400" dirty="0">
                <a:solidFill>
                  <a:schemeClr val="bg1"/>
                </a:solidFill>
                <a:latin typeface="Helvetica" charset="0"/>
                <a:ea typeface="Helvetica" charset="0"/>
                <a:cs typeface="Helvetica" charset="0"/>
              </a:rPr>
              <a:t> verloren in 1848 op slag hun gratis arbeidskrachten en de prijs van rietsuiker schoot pijlsnel omhoog.</a:t>
            </a:r>
          </a:p>
          <a:p>
            <a:endParaRPr lang="de-DE" dirty="0"/>
          </a:p>
        </p:txBody>
      </p:sp>
    </p:spTree>
    <p:extLst>
      <p:ext uri="{BB962C8B-B14F-4D97-AF65-F5344CB8AC3E}">
        <p14:creationId xmlns:p14="http://schemas.microsoft.com/office/powerpoint/2010/main" val="1397180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7200" dirty="0">
                <a:latin typeface="Freestyle Script" panose="030804020302050B0404" pitchFamily="66" charset="0"/>
                <a:ea typeface="Noteworthy Light" charset="0"/>
                <a:cs typeface="Noteworthy Light" charset="0"/>
              </a:rPr>
              <a:t>H</a:t>
            </a:r>
            <a:r>
              <a:rPr lang="nl-NL" sz="7200" dirty="0" smtClean="0">
                <a:latin typeface="Freestyle Script" panose="030804020302050B0404" pitchFamily="66" charset="0"/>
                <a:ea typeface="Noteworthy Light" charset="0"/>
                <a:cs typeface="Noteworthy Light" charset="0"/>
              </a:rPr>
              <a:t>et ontstaan van </a:t>
            </a:r>
            <a:r>
              <a:rPr lang="nl-NL" sz="7200" dirty="0" err="1" smtClean="0">
                <a:latin typeface="Freestyle Script" panose="030804020302050B0404" pitchFamily="66" charset="0"/>
                <a:ea typeface="Noteworthy Light" charset="0"/>
                <a:cs typeface="Noteworthy Light" charset="0"/>
              </a:rPr>
              <a:t>Tiense</a:t>
            </a:r>
            <a:r>
              <a:rPr lang="nl-NL" sz="7200" dirty="0" smtClean="0">
                <a:latin typeface="Freestyle Script" panose="030804020302050B0404" pitchFamily="66" charset="0"/>
                <a:ea typeface="Noteworthy Light" charset="0"/>
                <a:cs typeface="Noteworthy Light" charset="0"/>
              </a:rPr>
              <a:t> Suiker</a:t>
            </a:r>
            <a:endParaRPr lang="nl-NL" sz="7200" dirty="0">
              <a:latin typeface="Freestyle Script" panose="030804020302050B0404" pitchFamily="66" charset="0"/>
              <a:ea typeface="Noteworthy Light" charset="0"/>
              <a:cs typeface="Noteworthy Light" charset="0"/>
            </a:endParaRPr>
          </a:p>
        </p:txBody>
      </p:sp>
      <p:sp>
        <p:nvSpPr>
          <p:cNvPr id="3" name="Tijdelijke aanduiding voor inhoud 2"/>
          <p:cNvSpPr>
            <a:spLocks noGrp="1"/>
          </p:cNvSpPr>
          <p:nvPr>
            <p:ph idx="1"/>
          </p:nvPr>
        </p:nvSpPr>
        <p:spPr>
          <a:xfrm>
            <a:off x="496438" y="1707944"/>
            <a:ext cx="11199124" cy="2375009"/>
          </a:xfrm>
        </p:spPr>
        <p:txBody>
          <a:bodyPr wrap="square">
            <a:spAutoFit/>
          </a:bodyPr>
          <a:lstStyle/>
          <a:p>
            <a:pPr algn="just">
              <a:lnSpc>
                <a:spcPct val="100000"/>
              </a:lnSpc>
            </a:pPr>
            <a:r>
              <a:rPr lang="nl-NL" sz="2000" dirty="0" smtClean="0">
                <a:latin typeface="Helvetica" charset="0"/>
                <a:ea typeface="Helvetica" charset="0"/>
                <a:cs typeface="Helvetica" charset="0"/>
              </a:rPr>
              <a:t>In </a:t>
            </a:r>
            <a:r>
              <a:rPr lang="nl-NL" sz="2000" b="1" dirty="0" smtClean="0">
                <a:latin typeface="Helvetica" charset="0"/>
                <a:ea typeface="Helvetica" charset="0"/>
                <a:cs typeface="Helvetica" charset="0"/>
              </a:rPr>
              <a:t>1836</a:t>
            </a:r>
            <a:r>
              <a:rPr lang="nl-NL" sz="2000" dirty="0" smtClean="0">
                <a:latin typeface="Helvetica" charset="0"/>
                <a:ea typeface="Helvetica" charset="0"/>
                <a:cs typeface="Helvetica" charset="0"/>
              </a:rPr>
              <a:t> dienen Joseph </a:t>
            </a:r>
            <a:r>
              <a:rPr lang="nl-NL" sz="2000" dirty="0" err="1">
                <a:latin typeface="Helvetica" charset="0"/>
                <a:ea typeface="Helvetica" charset="0"/>
                <a:cs typeface="Helvetica" charset="0"/>
              </a:rPr>
              <a:t>Vandenberghe</a:t>
            </a:r>
            <a:r>
              <a:rPr lang="nl-NL" sz="2000" dirty="0">
                <a:latin typeface="Helvetica" charset="0"/>
                <a:ea typeface="Helvetica" charset="0"/>
                <a:cs typeface="Helvetica" charset="0"/>
              </a:rPr>
              <a:t> de </a:t>
            </a:r>
            <a:r>
              <a:rPr lang="nl-NL" sz="2000" dirty="0" err="1">
                <a:latin typeface="Helvetica" charset="0"/>
                <a:ea typeface="Helvetica" charset="0"/>
                <a:cs typeface="Helvetica" charset="0"/>
              </a:rPr>
              <a:t>Binckom</a:t>
            </a:r>
            <a:r>
              <a:rPr lang="nl-NL" sz="2000" dirty="0">
                <a:latin typeface="Helvetica" charset="0"/>
                <a:ea typeface="Helvetica" charset="0"/>
                <a:cs typeface="Helvetica" charset="0"/>
              </a:rPr>
              <a:t> en Pierre Van den Bossche een bouwaanvraag in bij het stadsbestuur van Tienen. De stad kende een vergunning toe en de geboorte van de </a:t>
            </a:r>
            <a:r>
              <a:rPr lang="nl-NL" sz="2000" dirty="0" err="1">
                <a:latin typeface="Helvetica" charset="0"/>
                <a:ea typeface="Helvetica" charset="0"/>
                <a:cs typeface="Helvetica" charset="0"/>
              </a:rPr>
              <a:t>Tiense</a:t>
            </a:r>
            <a:r>
              <a:rPr lang="nl-NL" sz="2000" dirty="0">
                <a:latin typeface="Helvetica" charset="0"/>
                <a:ea typeface="Helvetica" charset="0"/>
                <a:cs typeface="Helvetica" charset="0"/>
              </a:rPr>
              <a:t> Suikerraffinaderij was een feit.</a:t>
            </a:r>
          </a:p>
          <a:p>
            <a:pPr algn="just">
              <a:lnSpc>
                <a:spcPct val="100000"/>
              </a:lnSpc>
            </a:pPr>
            <a:r>
              <a:rPr lang="nl-NL" sz="2000" dirty="0">
                <a:latin typeface="Helvetica" charset="0"/>
                <a:ea typeface="Helvetica" charset="0"/>
                <a:cs typeface="Helvetica" charset="0"/>
              </a:rPr>
              <a:t>Tegen het einde van 19de eeuw was de fabriek een middelgroot bedrijf. Dankzij talrijke technische verbeteringen en innovaties steeg de totale jaarproductie van geraffineerde suiker in </a:t>
            </a:r>
            <a:r>
              <a:rPr lang="nl-NL" sz="2000" dirty="0" smtClean="0">
                <a:latin typeface="Helvetica" charset="0"/>
                <a:ea typeface="Helvetica" charset="0"/>
                <a:cs typeface="Helvetica" charset="0"/>
              </a:rPr>
              <a:t>Tienen. </a:t>
            </a:r>
            <a:r>
              <a:rPr lang="nl-NL" sz="2000" dirty="0">
                <a:latin typeface="Helvetica" charset="0"/>
                <a:ea typeface="Helvetica" charset="0"/>
                <a:cs typeface="Helvetica" charset="0"/>
              </a:rPr>
              <a:t>Het bedrijf begon in die tijd ook suiker te exporteren en nam andere Belgische </a:t>
            </a:r>
            <a:r>
              <a:rPr lang="nl-NL" sz="2000" b="1" dirty="0">
                <a:latin typeface="Helvetica" charset="0"/>
                <a:ea typeface="Helvetica" charset="0"/>
                <a:cs typeface="Helvetica" charset="0"/>
              </a:rPr>
              <a:t>suikerfabrieken</a:t>
            </a:r>
            <a:r>
              <a:rPr lang="nl-NL" sz="2000" dirty="0">
                <a:latin typeface="Helvetica" charset="0"/>
                <a:ea typeface="Helvetica" charset="0"/>
                <a:cs typeface="Helvetica" charset="0"/>
              </a:rPr>
              <a:t> </a:t>
            </a:r>
            <a:r>
              <a:rPr lang="nl-NL" sz="2000" dirty="0" smtClean="0">
                <a:latin typeface="Helvetica" charset="0"/>
                <a:ea typeface="Helvetica" charset="0"/>
                <a:cs typeface="Helvetica" charset="0"/>
              </a:rPr>
              <a:t>over</a:t>
            </a:r>
            <a:r>
              <a:rPr lang="nl-NL" sz="2000" dirty="0">
                <a:latin typeface="Helvetica" charset="0"/>
                <a:ea typeface="Helvetica" charset="0"/>
                <a:cs typeface="Helvetica" charset="0"/>
              </a:rPr>
              <a:t>.</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4082" b="89796" l="4641" r="89895"/>
                    </a14:imgEffect>
                  </a14:imgLayer>
                </a14:imgProps>
              </a:ext>
              <a:ext uri="{28A0092B-C50C-407E-A947-70E740481C1C}">
                <a14:useLocalDpi xmlns:a14="http://schemas.microsoft.com/office/drawing/2010/main" val="0"/>
              </a:ext>
            </a:extLst>
          </a:blip>
          <a:stretch>
            <a:fillRect/>
          </a:stretch>
        </p:blipFill>
        <p:spPr>
          <a:xfrm>
            <a:off x="1869742" y="4100209"/>
            <a:ext cx="8852861" cy="2922239"/>
          </a:xfrm>
          <a:prstGeom prst="rect">
            <a:avLst/>
          </a:prstGeom>
        </p:spPr>
      </p:pic>
    </p:spTree>
    <p:extLst>
      <p:ext uri="{BB962C8B-B14F-4D97-AF65-F5344CB8AC3E}">
        <p14:creationId xmlns:p14="http://schemas.microsoft.com/office/powerpoint/2010/main" val="827553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7200" dirty="0">
                <a:latin typeface="Freestyle Script" panose="030804020302050B0404" pitchFamily="66" charset="0"/>
                <a:ea typeface="Noteworthy Light" charset="0"/>
                <a:cs typeface="Noteworthy Light" charset="0"/>
              </a:rPr>
              <a:t>H</a:t>
            </a:r>
            <a:r>
              <a:rPr lang="nl-NL" sz="7200" dirty="0" smtClean="0">
                <a:latin typeface="Freestyle Script" panose="030804020302050B0404" pitchFamily="66" charset="0"/>
                <a:ea typeface="Noteworthy Light" charset="0"/>
                <a:cs typeface="Noteworthy Light" charset="0"/>
              </a:rPr>
              <a:t>et ontstaan van </a:t>
            </a:r>
            <a:r>
              <a:rPr lang="nl-NL" sz="7200" dirty="0" err="1" smtClean="0">
                <a:latin typeface="Freestyle Script" panose="030804020302050B0404" pitchFamily="66" charset="0"/>
                <a:ea typeface="Noteworthy Light" charset="0"/>
                <a:cs typeface="Noteworthy Light" charset="0"/>
              </a:rPr>
              <a:t>Tiense</a:t>
            </a:r>
            <a:r>
              <a:rPr lang="nl-NL" sz="7200" dirty="0" smtClean="0">
                <a:latin typeface="Freestyle Script" panose="030804020302050B0404" pitchFamily="66" charset="0"/>
                <a:ea typeface="Noteworthy Light" charset="0"/>
                <a:cs typeface="Noteworthy Light" charset="0"/>
              </a:rPr>
              <a:t> Suiker</a:t>
            </a:r>
            <a:endParaRPr lang="nl-NL" sz="7200" dirty="0">
              <a:latin typeface="Freestyle Script" panose="030804020302050B0404" pitchFamily="66" charset="0"/>
              <a:ea typeface="Noteworthy Light" charset="0"/>
              <a:cs typeface="Noteworthy Light" charset="0"/>
            </a:endParaRPr>
          </a:p>
        </p:txBody>
      </p:sp>
      <p:sp>
        <p:nvSpPr>
          <p:cNvPr id="3" name="Tijdelijke aanduiding voor inhoud 2"/>
          <p:cNvSpPr>
            <a:spLocks noGrp="1"/>
          </p:cNvSpPr>
          <p:nvPr>
            <p:ph idx="1"/>
          </p:nvPr>
        </p:nvSpPr>
        <p:spPr>
          <a:xfrm>
            <a:off x="524302" y="1825625"/>
            <a:ext cx="7132093" cy="4657062"/>
          </a:xfrm>
        </p:spPr>
        <p:txBody>
          <a:bodyPr>
            <a:noAutofit/>
          </a:bodyPr>
          <a:lstStyle/>
          <a:p>
            <a:pPr algn="just">
              <a:lnSpc>
                <a:spcPct val="120000"/>
              </a:lnSpc>
            </a:pPr>
            <a:r>
              <a:rPr lang="nl-NL" sz="1600" dirty="0" smtClean="0">
                <a:latin typeface="Helvetica" charset="0"/>
                <a:ea typeface="Helvetica" charset="0"/>
                <a:cs typeface="Helvetica" charset="0"/>
              </a:rPr>
              <a:t>Na </a:t>
            </a:r>
            <a:r>
              <a:rPr lang="nl-NL" sz="1600" dirty="0">
                <a:latin typeface="Helvetica" charset="0"/>
                <a:ea typeface="Helvetica" charset="0"/>
                <a:cs typeface="Helvetica" charset="0"/>
              </a:rPr>
              <a:t>de Tweede Wereldoorlog bleef de </a:t>
            </a:r>
            <a:r>
              <a:rPr lang="nl-NL" sz="1600" dirty="0" err="1">
                <a:latin typeface="Helvetica" charset="0"/>
                <a:ea typeface="Helvetica" charset="0"/>
                <a:cs typeface="Helvetica" charset="0"/>
              </a:rPr>
              <a:t>Tiense</a:t>
            </a:r>
            <a:r>
              <a:rPr lang="nl-NL" sz="1600" dirty="0">
                <a:latin typeface="Helvetica" charset="0"/>
                <a:ea typeface="Helvetica" charset="0"/>
                <a:cs typeface="Helvetica" charset="0"/>
              </a:rPr>
              <a:t> Suikerraffinaderij voor belangrijke vernieuwingen in de suikerindustrie zorgen. Zo had het bedrijf onder meer de hand in de verbetering van de </a:t>
            </a:r>
            <a:r>
              <a:rPr lang="nl-NL" sz="1600" b="1" dirty="0" smtClean="0">
                <a:latin typeface="Helvetica" charset="0"/>
                <a:ea typeface="Helvetica" charset="0"/>
                <a:cs typeface="Helvetica" charset="0"/>
              </a:rPr>
              <a:t>bietzaadselectie</a:t>
            </a:r>
            <a:r>
              <a:rPr lang="nl-NL" sz="1600" dirty="0" smtClean="0">
                <a:latin typeface="Helvetica" charset="0"/>
                <a:ea typeface="Helvetica" charset="0"/>
                <a:cs typeface="Helvetica" charset="0"/>
              </a:rPr>
              <a:t> </a:t>
            </a:r>
            <a:r>
              <a:rPr lang="nl-NL" sz="1600" dirty="0">
                <a:latin typeface="Helvetica" charset="0"/>
                <a:ea typeface="Helvetica" charset="0"/>
                <a:cs typeface="Helvetica" charset="0"/>
              </a:rPr>
              <a:t>en de optimalisering van de bietenteelt. </a:t>
            </a:r>
            <a:endParaRPr lang="nl-NL" sz="1600" dirty="0" smtClean="0">
              <a:latin typeface="Helvetica" charset="0"/>
              <a:ea typeface="Helvetica" charset="0"/>
              <a:cs typeface="Helvetica" charset="0"/>
            </a:endParaRPr>
          </a:p>
          <a:p>
            <a:pPr algn="just">
              <a:lnSpc>
                <a:spcPct val="120000"/>
              </a:lnSpc>
            </a:pPr>
            <a:r>
              <a:rPr lang="nl-NL" sz="1600" dirty="0" smtClean="0">
                <a:latin typeface="Helvetica" charset="0"/>
                <a:ea typeface="Helvetica" charset="0"/>
                <a:cs typeface="Helvetica" charset="0"/>
              </a:rPr>
              <a:t>Ook </a:t>
            </a:r>
            <a:r>
              <a:rPr lang="nl-NL" sz="1600" dirty="0">
                <a:latin typeface="Helvetica" charset="0"/>
                <a:ea typeface="Helvetica" charset="0"/>
                <a:cs typeface="Helvetica" charset="0"/>
              </a:rPr>
              <a:t>op sociaal vlak verrichtte het bedrijf baanbrekend werk. Lang vóór de wetgever dit deed, voerde de </a:t>
            </a:r>
            <a:r>
              <a:rPr lang="nl-NL" sz="1600" dirty="0" err="1">
                <a:latin typeface="Helvetica" charset="0"/>
                <a:ea typeface="Helvetica" charset="0"/>
                <a:cs typeface="Helvetica" charset="0"/>
              </a:rPr>
              <a:t>Tiense</a:t>
            </a:r>
            <a:r>
              <a:rPr lang="nl-NL" sz="1600" dirty="0">
                <a:latin typeface="Helvetica" charset="0"/>
                <a:ea typeface="Helvetica" charset="0"/>
                <a:cs typeface="Helvetica" charset="0"/>
              </a:rPr>
              <a:t> Suikerraffinaderij het principe van het </a:t>
            </a:r>
            <a:r>
              <a:rPr lang="nl-NL" sz="1600" b="1" dirty="0">
                <a:latin typeface="Helvetica" charset="0"/>
                <a:ea typeface="Helvetica" charset="0"/>
                <a:cs typeface="Helvetica" charset="0"/>
              </a:rPr>
              <a:t>betaald verlof </a:t>
            </a:r>
            <a:r>
              <a:rPr lang="nl-NL" sz="1600" dirty="0">
                <a:latin typeface="Helvetica" charset="0"/>
                <a:ea typeface="Helvetica" charset="0"/>
                <a:cs typeface="Helvetica" charset="0"/>
              </a:rPr>
              <a:t>in en beperkte het de werktijd tot acht uren per dag</a:t>
            </a:r>
            <a:r>
              <a:rPr lang="nl-NL" sz="1600" dirty="0" smtClean="0">
                <a:latin typeface="Helvetica" charset="0"/>
                <a:ea typeface="Helvetica" charset="0"/>
                <a:cs typeface="Helvetica" charset="0"/>
              </a:rPr>
              <a:t>.</a:t>
            </a:r>
          </a:p>
          <a:p>
            <a:pPr>
              <a:lnSpc>
                <a:spcPct val="120000"/>
              </a:lnSpc>
            </a:pPr>
            <a:r>
              <a:rPr lang="nl-NL" sz="1600" dirty="0">
                <a:latin typeface="Helvetica" charset="0"/>
                <a:ea typeface="Helvetica" charset="0"/>
                <a:cs typeface="Helvetica" charset="0"/>
              </a:rPr>
              <a:t>Lang hebben de Fransen en de Belgen er over geruzied wie er met de eer mag gaan lopen. Uiteindelijk werd officieel vastgesteld dat in 1902 meestergast </a:t>
            </a:r>
            <a:r>
              <a:rPr lang="nl-NL" sz="1600" dirty="0" err="1">
                <a:latin typeface="Helvetica" charset="0"/>
                <a:ea typeface="Helvetica" charset="0"/>
                <a:cs typeface="Helvetica" charset="0"/>
              </a:rPr>
              <a:t>Adant</a:t>
            </a:r>
            <a:r>
              <a:rPr lang="nl-NL" sz="1600" dirty="0">
                <a:latin typeface="Helvetica" charset="0"/>
                <a:ea typeface="Helvetica" charset="0"/>
                <a:cs typeface="Helvetica" charset="0"/>
              </a:rPr>
              <a:t> – werkzaam bij de </a:t>
            </a:r>
            <a:r>
              <a:rPr lang="nl-NL" sz="1600" dirty="0" err="1">
                <a:latin typeface="Helvetica" charset="0"/>
                <a:ea typeface="Helvetica" charset="0"/>
                <a:cs typeface="Helvetica" charset="0"/>
              </a:rPr>
              <a:t>Tiense</a:t>
            </a:r>
            <a:r>
              <a:rPr lang="nl-NL" sz="1600" dirty="0">
                <a:latin typeface="Helvetica" charset="0"/>
                <a:ea typeface="Helvetica" charset="0"/>
                <a:cs typeface="Helvetica" charset="0"/>
              </a:rPr>
              <a:t> Suikerraffinaderij – de uitvinder is van het even simpele als geniale </a:t>
            </a:r>
            <a:r>
              <a:rPr lang="nl-NL" sz="1600" dirty="0" smtClean="0">
                <a:latin typeface="Helvetica" charset="0"/>
                <a:ea typeface="Helvetica" charset="0"/>
                <a:cs typeface="Helvetica" charset="0"/>
              </a:rPr>
              <a:t>suikerklontje. </a:t>
            </a:r>
            <a:r>
              <a:rPr lang="nl-NL" sz="1600" b="1" dirty="0" smtClean="0">
                <a:latin typeface="Helvetica" charset="0"/>
                <a:ea typeface="Helvetica" charset="0"/>
                <a:cs typeface="Helvetica" charset="0"/>
              </a:rPr>
              <a:t>Het </a:t>
            </a:r>
            <a:r>
              <a:rPr lang="nl-NL" sz="1600" b="1" dirty="0">
                <a:latin typeface="Helvetica" charset="0"/>
                <a:ea typeface="Helvetica" charset="0"/>
                <a:cs typeface="Helvetica" charset="0"/>
              </a:rPr>
              <a:t>Harde Klontje </a:t>
            </a:r>
            <a:r>
              <a:rPr lang="nl-NL" sz="1600" dirty="0">
                <a:latin typeface="Helvetica" charset="0"/>
                <a:ea typeface="Helvetica" charset="0"/>
                <a:cs typeface="Helvetica" charset="0"/>
              </a:rPr>
              <a:t>maakt doseren gemakkelijk en lost snel en volledig op</a:t>
            </a:r>
            <a:r>
              <a:rPr lang="nl-NL" sz="1600" dirty="0" smtClean="0">
                <a:latin typeface="Helvetica" charset="0"/>
                <a:ea typeface="Helvetica" charset="0"/>
                <a:cs typeface="Helvetica" charset="0"/>
              </a:rPr>
              <a:t>. In 1995 kreeg het een groefje, een uitvinding die nog steeds beschermd is.</a:t>
            </a:r>
            <a:endParaRPr lang="nl-NL" sz="16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2918"/>
          <a:stretch/>
        </p:blipFill>
        <p:spPr>
          <a:xfrm>
            <a:off x="7478975" y="1288024"/>
            <a:ext cx="4138384" cy="2750295"/>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5547" b="92501" l="1313" r="98625">
                        <a14:foregroundMark x1="50328" y1="24653" x2="69084" y2="61222"/>
                        <a14:foregroundMark x1="21913" y1="12481" x2="23726" y2="19363"/>
                      </a14:backgroundRemoval>
                    </a14:imgEffect>
                  </a14:imgLayer>
                </a14:imgProps>
              </a:ext>
              <a:ext uri="{28A0092B-C50C-407E-A947-70E740481C1C}">
                <a14:useLocalDpi xmlns:a14="http://schemas.microsoft.com/office/drawing/2010/main" val="0"/>
              </a:ext>
            </a:extLst>
          </a:blip>
          <a:stretch>
            <a:fillRect/>
          </a:stretch>
        </p:blipFill>
        <p:spPr>
          <a:xfrm rot="21294726">
            <a:off x="7723716" y="4016784"/>
            <a:ext cx="4359227" cy="2653146"/>
          </a:xfrm>
          <a:prstGeom prst="rect">
            <a:avLst/>
          </a:prstGeom>
        </p:spPr>
      </p:pic>
    </p:spTree>
    <p:extLst>
      <p:ext uri="{BB962C8B-B14F-4D97-AF65-F5344CB8AC3E}">
        <p14:creationId xmlns:p14="http://schemas.microsoft.com/office/powerpoint/2010/main" val="1349064725"/>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1298</Words>
  <Application>Microsoft Office PowerPoint</Application>
  <PresentationFormat>Widescreen</PresentationFormat>
  <Paragraphs>62</Paragraphs>
  <Slides>16</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Bakerie Smooth</vt:lpstr>
      <vt:lpstr>Calibri</vt:lpstr>
      <vt:lpstr>Calibri Light</vt:lpstr>
      <vt:lpstr>Freestyle Script</vt:lpstr>
      <vt:lpstr>Helvetica</vt:lpstr>
      <vt:lpstr>Italic</vt:lpstr>
      <vt:lpstr>Noteworthy Light</vt:lpstr>
      <vt:lpstr>Office-thema</vt:lpstr>
      <vt:lpstr>ZOETE SPREEKBEURT</vt:lpstr>
      <vt:lpstr>Overzicht</vt:lpstr>
      <vt:lpstr>De geschiedenis van suiker</vt:lpstr>
      <vt:lpstr>De geschiedenis van suiker</vt:lpstr>
      <vt:lpstr>De geschiedenis van suiker</vt:lpstr>
      <vt:lpstr>De geschiedenis van suiker</vt:lpstr>
      <vt:lpstr>De geschiedenis van suiker</vt:lpstr>
      <vt:lpstr>Het ontstaan van Tiense Suiker</vt:lpstr>
      <vt:lpstr>Het ontstaan van Tiense Suiker</vt:lpstr>
      <vt:lpstr>Het productieproces van bietsuiker</vt:lpstr>
      <vt:lpstr>Het productieproces van bietsuiker</vt:lpstr>
      <vt:lpstr>Het productieproces van suiker</vt:lpstr>
      <vt:lpstr>Het productieproces van bietsuiker</vt:lpstr>
      <vt:lpstr>Tiense Suiker vandaag</vt:lpstr>
      <vt:lpstr>T-Man: het suikermannetje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Zoete spreekbeurt</dc:title>
  <dc:creator>PIETERS  Cynthia</dc:creator>
  <cp:lastModifiedBy>Pieters, Cynthia</cp:lastModifiedBy>
  <cp:revision>26</cp:revision>
  <dcterms:created xsi:type="dcterms:W3CDTF">2020-07-27T15:12:56Z</dcterms:created>
  <dcterms:modified xsi:type="dcterms:W3CDTF">2020-07-31T07:56:28Z</dcterms:modified>
</cp:coreProperties>
</file>